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15" r:id="rId1"/>
  </p:sldMasterIdLst>
  <p:notesMasterIdLst>
    <p:notesMasterId r:id="rId16"/>
  </p:notesMasterIdLst>
  <p:sldIdLst>
    <p:sldId id="256" r:id="rId2"/>
    <p:sldId id="289" r:id="rId3"/>
    <p:sldId id="312" r:id="rId4"/>
    <p:sldId id="309" r:id="rId5"/>
    <p:sldId id="308" r:id="rId6"/>
    <p:sldId id="283" r:id="rId7"/>
    <p:sldId id="310" r:id="rId8"/>
    <p:sldId id="270" r:id="rId9"/>
    <p:sldId id="259" r:id="rId10"/>
    <p:sldId id="264" r:id="rId11"/>
    <p:sldId id="271" r:id="rId12"/>
    <p:sldId id="261"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nny Row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E0C07"/>
    <a:srgbClr val="C00000"/>
    <a:srgbClr val="CE0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9200"/>
    <p:restoredTop sz="94727"/>
  </p:normalViewPr>
  <p:slideViewPr>
    <p:cSldViewPr snapToGrid="0" snapToObjects="1">
      <p:cViewPr varScale="1">
        <p:scale>
          <a:sx n="127" d="100"/>
          <a:sy n="127" d="100"/>
        </p:scale>
        <p:origin x="-120" y="-528"/>
      </p:cViewPr>
      <p:guideLst>
        <p:guide orient="horz" pos="2160"/>
        <p:guide pos="3840"/>
      </p:guideLst>
    </p:cSldViewPr>
  </p:slideViewPr>
  <p:notesTextViewPr>
    <p:cViewPr>
      <p:scale>
        <a:sx n="1" d="1"/>
        <a:sy n="1" d="1"/>
      </p:scale>
      <p:origin x="0" y="0"/>
    </p:cViewPr>
  </p:notesTextViewPr>
  <p:notesViewPr>
    <p:cSldViewPr snapToGrid="0" snapToObjects="1">
      <p:cViewPr varScale="1">
        <p:scale>
          <a:sx n="95" d="100"/>
          <a:sy n="95" d="100"/>
        </p:scale>
        <p:origin x="-1840"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commentAuthors" Target="commentAuthors.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20.png>
</file>

<file path=ppt/media/image13.png>
</file>

<file path=ppt/media/image14.png>
</file>

<file path=ppt/media/image15.tiff>
</file>

<file path=ppt/media/image2.jpg>
</file>

<file path=ppt/media/image3.png>
</file>

<file path=ppt/media/image4.png>
</file>

<file path=ppt/media/image5.jpg>
</file>

<file path=ppt/media/image6.png>
</file>

<file path=ppt/media/image7.png>
</file>

<file path=ppt/media/image8.png>
</file>

<file path=ppt/media/image9.tiff>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3/31/20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ncei.noaa.gov/news/national-climate-201712" TargetMode="External"/><Relationship Id="rId4" Type="http://schemas.openxmlformats.org/officeDocument/2006/relationships/hyperlink" Target="https://abcnews.go.com/US/hurricane-harvey-wreaks-historic-devastation-numbers/story?id=49529063"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ncei.noaa.gov/news/national-climate-201712" TargetMode="External"/><Relationship Id="rId4" Type="http://schemas.openxmlformats.org/officeDocument/2006/relationships/hyperlink" Target="https://abcnews.go.com/US/hurricane-harvey-wreaks-historic-devastation-numbers/story?id=49529063" TargetMode="External"/><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www.arcgis.com/apps/View/index.html?appid=d73c1eaca68c4520b66fa876bd67bb2e"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https</a:t>
            </a:r>
            <a:r>
              <a:rPr lang="en-US" dirty="0"/>
              <a:t>://</a:t>
            </a:r>
            <a:r>
              <a:rPr lang="en-US" dirty="0" err="1"/>
              <a:t>en.wikipedia.org</a:t>
            </a:r>
            <a:r>
              <a:rPr lang="en-US" dirty="0"/>
              <a:t>/wiki/</a:t>
            </a:r>
            <a:r>
              <a:rPr lang="en-US" dirty="0" err="1"/>
              <a:t>Antarctic_ice_sheet</a:t>
            </a:r>
            <a:r>
              <a:rPr lang="en-US" dirty="0"/>
              <a:t>#/media/File:AA_bedrock_surface.4960.tif</a:t>
            </a:r>
          </a:p>
        </p:txBody>
      </p:sp>
      <p:sp>
        <p:nvSpPr>
          <p:cNvPr id="4" name="Slide Number Placeholder 3"/>
          <p:cNvSpPr>
            <a:spLocks noGrp="1"/>
          </p:cNvSpPr>
          <p:nvPr>
            <p:ph type="sldNum" sz="quarter" idx="5"/>
          </p:nvPr>
        </p:nvSpPr>
        <p:spPr/>
        <p:txBody>
          <a:bodyPr/>
          <a:lstStyle/>
          <a:p>
            <a:fld id="{436B6D48-57A4-F649-965D-63F100B727D4}" type="slidenum">
              <a:rPr lang="en-US" smtClean="0"/>
              <a:t>1</a:t>
            </a:fld>
            <a:endParaRPr lang="en-US"/>
          </a:p>
        </p:txBody>
      </p:sp>
    </p:spTree>
    <p:extLst>
      <p:ext uri="{BB962C8B-B14F-4D97-AF65-F5344CB8AC3E}">
        <p14:creationId xmlns:p14="http://schemas.microsoft.com/office/powerpoint/2010/main" val="449580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14</a:t>
            </a:fld>
            <a:endParaRPr lang="en-US"/>
          </a:p>
        </p:txBody>
      </p:sp>
    </p:spTree>
    <p:extLst>
      <p:ext uri="{BB962C8B-B14F-4D97-AF65-F5344CB8AC3E}">
        <p14:creationId xmlns:p14="http://schemas.microsoft.com/office/powerpoint/2010/main" val="303067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solidFill>
                  <a:schemeClr val="tx1"/>
                </a:solidFill>
              </a:rPr>
              <a:t>NOAA 2018 Report: Assessing the U.S. Climate in 2017. Retrieved from website: </a:t>
            </a:r>
            <a:r>
              <a:rPr lang="en-US" dirty="0">
                <a:hlinkClick r:id="rId3"/>
              </a:rPr>
              <a:t>https://www.ncei.noaa.gov/news/national-climate-201712</a:t>
            </a:r>
            <a:endParaRPr lang="en-US" dirty="0">
              <a:solidFill>
                <a:srgbClr val="0070C0"/>
              </a:solidFill>
            </a:endParaRPr>
          </a:p>
          <a:p>
            <a:r>
              <a:rPr lang="en-US" dirty="0"/>
              <a:t>Picture source: </a:t>
            </a:r>
            <a:r>
              <a:rPr lang="en-US" dirty="0">
                <a:hlinkClick r:id="rId4"/>
              </a:rPr>
              <a:t>https://abcnews.go.com/US/hurricane-harvey-wreaks-historic-devastation-numbers/story?id=49529063</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4</a:t>
            </a:fld>
            <a:endParaRPr lang="en-US"/>
          </a:p>
        </p:txBody>
      </p:sp>
    </p:spTree>
    <p:extLst>
      <p:ext uri="{BB962C8B-B14F-4D97-AF65-F5344CB8AC3E}">
        <p14:creationId xmlns:p14="http://schemas.microsoft.com/office/powerpoint/2010/main" val="1338833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dirty="0">
                <a:solidFill>
                  <a:schemeClr val="tx1"/>
                </a:solidFill>
              </a:rPr>
              <a:t>NOAA 2018 Report: Assessing the U.S. Climate in 2017. Retrieved from website: </a:t>
            </a:r>
            <a:r>
              <a:rPr lang="en-US" dirty="0">
                <a:hlinkClick r:id="rId3"/>
              </a:rPr>
              <a:t>https://www.ncei.noaa.gov/news/national-climate-201712</a:t>
            </a:r>
            <a:endParaRPr lang="en-US" dirty="0">
              <a:solidFill>
                <a:srgbClr val="0070C0"/>
              </a:solidFill>
            </a:endParaRPr>
          </a:p>
          <a:p>
            <a:r>
              <a:rPr lang="en-US" dirty="0"/>
              <a:t>Picture source: </a:t>
            </a:r>
            <a:r>
              <a:rPr lang="en-US" dirty="0">
                <a:hlinkClick r:id="rId4"/>
              </a:rPr>
              <a:t>https://abcnews.go.com/US/hurricane-harvey-wreaks-historic-devastation-numbers/story?id=49529063</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5</a:t>
            </a:fld>
            <a:endParaRPr lang="en-US"/>
          </a:p>
        </p:txBody>
      </p:sp>
    </p:spTree>
    <p:extLst>
      <p:ext uri="{BB962C8B-B14F-4D97-AF65-F5344CB8AC3E}">
        <p14:creationId xmlns:p14="http://schemas.microsoft.com/office/powerpoint/2010/main" val="1338833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Riskfinder.org</a:t>
            </a:r>
            <a:r>
              <a:rPr lang="en-US" dirty="0"/>
              <a:t> website: https://</a:t>
            </a:r>
            <a:r>
              <a:rPr lang="en-US" dirty="0" err="1"/>
              <a:t>riskfinder.climatecentral.org</a:t>
            </a:r>
            <a:r>
              <a:rPr lang="en-US" dirty="0"/>
              <a:t>/place/</a:t>
            </a:r>
            <a:r>
              <a:rPr lang="en-US" dirty="0" err="1"/>
              <a:t>tacoma.wa.us?comparisonType</a:t>
            </a:r>
            <a:r>
              <a:rPr lang="en-US" dirty="0"/>
              <a:t>=</a:t>
            </a:r>
            <a:r>
              <a:rPr lang="en-US" dirty="0" err="1"/>
              <a:t>city-council-district&amp;forecastType</a:t>
            </a:r>
            <a:r>
              <a:rPr lang="en-US" dirty="0"/>
              <a:t>=</a:t>
            </a:r>
            <a:r>
              <a:rPr lang="en-US" dirty="0" err="1"/>
              <a:t>NRC_High&amp;level</a:t>
            </a:r>
            <a:r>
              <a:rPr lang="en-US" dirty="0"/>
              <a:t>=4&amp;unit=ft</a:t>
            </a: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6</a:t>
            </a:fld>
            <a:endParaRPr lang="en-US"/>
          </a:p>
        </p:txBody>
      </p:sp>
    </p:spTree>
    <p:extLst>
      <p:ext uri="{BB962C8B-B14F-4D97-AF65-F5344CB8AC3E}">
        <p14:creationId xmlns:p14="http://schemas.microsoft.com/office/powerpoint/2010/main" val="4131056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Riskfinder.org</a:t>
            </a:r>
            <a:r>
              <a:rPr lang="en-US" dirty="0"/>
              <a:t> website: https://</a:t>
            </a:r>
            <a:r>
              <a:rPr lang="en-US" dirty="0" err="1"/>
              <a:t>riskfinder.climatecentral.org</a:t>
            </a:r>
            <a:r>
              <a:rPr lang="en-US" dirty="0"/>
              <a:t>/place/</a:t>
            </a:r>
            <a:r>
              <a:rPr lang="en-US" dirty="0" err="1"/>
              <a:t>tacoma.wa.us?comparisonType</a:t>
            </a:r>
            <a:r>
              <a:rPr lang="en-US" dirty="0"/>
              <a:t>=</a:t>
            </a:r>
            <a:r>
              <a:rPr lang="en-US" dirty="0" err="1"/>
              <a:t>city-council-district&amp;forecastType</a:t>
            </a:r>
            <a:r>
              <a:rPr lang="en-US" dirty="0"/>
              <a:t>=</a:t>
            </a:r>
            <a:r>
              <a:rPr lang="en-US" dirty="0" err="1"/>
              <a:t>NRC_High&amp;level</a:t>
            </a:r>
            <a:r>
              <a:rPr lang="en-US" dirty="0"/>
              <a:t>=4&amp;unit=ft</a:t>
            </a: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4131056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ArcGIS Housing data website: </a:t>
            </a:r>
            <a:r>
              <a:rPr lang="en-US" dirty="0">
                <a:hlinkClick r:id="rId3"/>
              </a:rPr>
              <a:t>https://www.arcgis.com/apps/View/index.html?appid=d73c1eaca68c4520b66fa876bd67bb2e</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8</a:t>
            </a:fld>
            <a:endParaRPr lang="en-US"/>
          </a:p>
        </p:txBody>
      </p:sp>
    </p:spTree>
    <p:extLst>
      <p:ext uri="{BB962C8B-B14F-4D97-AF65-F5344CB8AC3E}">
        <p14:creationId xmlns:p14="http://schemas.microsoft.com/office/powerpoint/2010/main" val="4213129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9</a:t>
            </a:fld>
            <a:endParaRPr lang="en-US"/>
          </a:p>
        </p:txBody>
      </p:sp>
    </p:spTree>
    <p:extLst>
      <p:ext uri="{BB962C8B-B14F-4D97-AF65-F5344CB8AC3E}">
        <p14:creationId xmlns:p14="http://schemas.microsoft.com/office/powerpoint/2010/main" val="11223393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12</a:t>
            </a:fld>
            <a:endParaRPr lang="en-US"/>
          </a:p>
        </p:txBody>
      </p:sp>
    </p:spTree>
    <p:extLst>
      <p:ext uri="{BB962C8B-B14F-4D97-AF65-F5344CB8AC3E}">
        <p14:creationId xmlns:p14="http://schemas.microsoft.com/office/powerpoint/2010/main" val="18783161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10913642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CF9F59D5-B599-9742-8EB0-8F9FC8401672}"/>
              </a:ext>
            </a:extLst>
          </p:cNvPr>
          <p:cNvSpPr>
            <a:spLocks noGrp="1"/>
          </p:cNvSpPr>
          <p:nvPr>
            <p:ph type="dt" sz="half" idx="10"/>
          </p:nvPr>
        </p:nvSpPr>
        <p:spPr/>
        <p:txBody>
          <a:bodyPr/>
          <a:lstStyle/>
          <a:p>
            <a:fld id="{FD490B25-FA1B-6E4B-9FA7-C1B39702CA30}" type="datetime1">
              <a:rPr lang="en-US" smtClean="0"/>
              <a:t>3/31/20</a:t>
            </a:fld>
            <a:endParaRPr lang="en-US"/>
          </a:p>
        </p:txBody>
      </p:sp>
      <p:sp>
        <p:nvSpPr>
          <p:cNvPr id="5" name="Footer Placeholder 4">
            <a:extLst>
              <a:ext uri="{FF2B5EF4-FFF2-40B4-BE49-F238E27FC236}">
                <a16:creationId xmlns=""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DC8B85F-F6C6-E644-A5C2-17266C8C9CF1}"/>
              </a:ext>
            </a:extLst>
          </p:cNvPr>
          <p:cNvSpPr>
            <a:spLocks noGrp="1"/>
          </p:cNvSpPr>
          <p:nvPr>
            <p:ph type="dt" sz="half" idx="10"/>
          </p:nvPr>
        </p:nvSpPr>
        <p:spPr/>
        <p:txBody>
          <a:bodyPr/>
          <a:lstStyle/>
          <a:p>
            <a:fld id="{B6838875-99DC-774C-B40F-C0C12D684ECC}" type="datetime1">
              <a:rPr lang="en-US" smtClean="0"/>
              <a:t>3/31/20</a:t>
            </a:fld>
            <a:endParaRPr lang="en-US"/>
          </a:p>
        </p:txBody>
      </p:sp>
      <p:sp>
        <p:nvSpPr>
          <p:cNvPr id="5" name="Footer Placeholder 4">
            <a:extLst>
              <a:ext uri="{FF2B5EF4-FFF2-40B4-BE49-F238E27FC236}">
                <a16:creationId xmlns=""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5981504-FA18-E34D-A553-4514D00AC566}"/>
              </a:ext>
            </a:extLst>
          </p:cNvPr>
          <p:cNvSpPr>
            <a:spLocks noGrp="1"/>
          </p:cNvSpPr>
          <p:nvPr>
            <p:ph type="dt" sz="half" idx="10"/>
          </p:nvPr>
        </p:nvSpPr>
        <p:spPr/>
        <p:txBody>
          <a:bodyPr/>
          <a:lstStyle/>
          <a:p>
            <a:fld id="{A0E9E844-B039-7147-9506-1B49395E7F98}" type="datetime1">
              <a:rPr lang="en-US" smtClean="0"/>
              <a:t>3/31/20</a:t>
            </a:fld>
            <a:endParaRPr lang="en-US"/>
          </a:p>
        </p:txBody>
      </p:sp>
      <p:sp>
        <p:nvSpPr>
          <p:cNvPr id="5" name="Footer Placeholder 4">
            <a:extLst>
              <a:ext uri="{FF2B5EF4-FFF2-40B4-BE49-F238E27FC236}">
                <a16:creationId xmlns=""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437843F-6B2D-5549-A690-641BA1576262}"/>
              </a:ext>
            </a:extLst>
          </p:cNvPr>
          <p:cNvSpPr>
            <a:spLocks noGrp="1"/>
          </p:cNvSpPr>
          <p:nvPr>
            <p:ph type="dt" sz="half" idx="10"/>
          </p:nvPr>
        </p:nvSpPr>
        <p:spPr/>
        <p:txBody>
          <a:bodyPr/>
          <a:lstStyle/>
          <a:p>
            <a:fld id="{CD680C86-E76D-0F4B-B2F3-293725DEF80B}" type="datetime1">
              <a:rPr lang="en-US" smtClean="0"/>
              <a:t>3/31/20</a:t>
            </a:fld>
            <a:endParaRPr lang="en-US"/>
          </a:p>
        </p:txBody>
      </p:sp>
      <p:sp>
        <p:nvSpPr>
          <p:cNvPr id="5" name="Footer Placeholder 4">
            <a:extLst>
              <a:ext uri="{FF2B5EF4-FFF2-40B4-BE49-F238E27FC236}">
                <a16:creationId xmlns=""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7F91986C-1350-F94B-B666-1F6F5B93041C}"/>
              </a:ext>
            </a:extLst>
          </p:cNvPr>
          <p:cNvSpPr>
            <a:spLocks noGrp="1"/>
          </p:cNvSpPr>
          <p:nvPr>
            <p:ph type="dt" sz="half" idx="10"/>
          </p:nvPr>
        </p:nvSpPr>
        <p:spPr/>
        <p:txBody>
          <a:bodyPr/>
          <a:lstStyle/>
          <a:p>
            <a:fld id="{62431E7A-12DE-884D-9C03-FDE2ACAD3EA7}" type="datetime1">
              <a:rPr lang="en-US" smtClean="0"/>
              <a:t>3/31/20</a:t>
            </a:fld>
            <a:endParaRPr lang="en-US"/>
          </a:p>
        </p:txBody>
      </p:sp>
      <p:sp>
        <p:nvSpPr>
          <p:cNvPr id="5" name="Footer Placeholder 4">
            <a:extLst>
              <a:ext uri="{FF2B5EF4-FFF2-40B4-BE49-F238E27FC236}">
                <a16:creationId xmlns=""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B577ACC5-7795-874F-94AF-4D60C8417B2A}"/>
              </a:ext>
            </a:extLst>
          </p:cNvPr>
          <p:cNvSpPr>
            <a:spLocks noGrp="1"/>
          </p:cNvSpPr>
          <p:nvPr>
            <p:ph type="dt" sz="half" idx="10"/>
          </p:nvPr>
        </p:nvSpPr>
        <p:spPr/>
        <p:txBody>
          <a:bodyPr/>
          <a:lstStyle/>
          <a:p>
            <a:fld id="{84A26352-18EF-2141-8A59-B1E5725C3C66}" type="datetime1">
              <a:rPr lang="en-US" smtClean="0"/>
              <a:t>3/31/20</a:t>
            </a:fld>
            <a:endParaRPr lang="en-US"/>
          </a:p>
        </p:txBody>
      </p:sp>
      <p:sp>
        <p:nvSpPr>
          <p:cNvPr id="6" name="Footer Placeholder 5">
            <a:extLst>
              <a:ext uri="{FF2B5EF4-FFF2-40B4-BE49-F238E27FC236}">
                <a16:creationId xmlns=""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DAE3D2CF-ACBF-3A41-9645-B256884E58F7}"/>
              </a:ext>
            </a:extLst>
          </p:cNvPr>
          <p:cNvSpPr>
            <a:spLocks noGrp="1"/>
          </p:cNvSpPr>
          <p:nvPr>
            <p:ph type="dt" sz="half" idx="10"/>
          </p:nvPr>
        </p:nvSpPr>
        <p:spPr/>
        <p:txBody>
          <a:bodyPr/>
          <a:lstStyle/>
          <a:p>
            <a:fld id="{16CC891A-153B-0B4E-AD41-F50EA04986D2}" type="datetime1">
              <a:rPr lang="en-US" smtClean="0"/>
              <a:t>3/31/20</a:t>
            </a:fld>
            <a:endParaRPr lang="en-US"/>
          </a:p>
        </p:txBody>
      </p:sp>
      <p:sp>
        <p:nvSpPr>
          <p:cNvPr id="8" name="Footer Placeholder 7">
            <a:extLst>
              <a:ext uri="{FF2B5EF4-FFF2-40B4-BE49-F238E27FC236}">
                <a16:creationId xmlns=""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ECFEE393-BF24-1C4B-84F6-ED6D6AA597F8}"/>
              </a:ext>
            </a:extLst>
          </p:cNvPr>
          <p:cNvSpPr>
            <a:spLocks noGrp="1"/>
          </p:cNvSpPr>
          <p:nvPr>
            <p:ph type="dt" sz="half" idx="10"/>
          </p:nvPr>
        </p:nvSpPr>
        <p:spPr/>
        <p:txBody>
          <a:bodyPr/>
          <a:lstStyle/>
          <a:p>
            <a:fld id="{50C6C431-6471-8D4E-AF10-D481C5DD33A1}" type="datetime1">
              <a:rPr lang="en-US" smtClean="0"/>
              <a:t>3/31/20</a:t>
            </a:fld>
            <a:endParaRPr lang="en-US"/>
          </a:p>
        </p:txBody>
      </p:sp>
      <p:sp>
        <p:nvSpPr>
          <p:cNvPr id="4" name="Footer Placeholder 3">
            <a:extLst>
              <a:ext uri="{FF2B5EF4-FFF2-40B4-BE49-F238E27FC236}">
                <a16:creationId xmlns=""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A516FC9-F7A1-0046-9E21-E439FCA19BBB}"/>
              </a:ext>
            </a:extLst>
          </p:cNvPr>
          <p:cNvSpPr>
            <a:spLocks noGrp="1"/>
          </p:cNvSpPr>
          <p:nvPr>
            <p:ph type="dt" sz="half" idx="10"/>
          </p:nvPr>
        </p:nvSpPr>
        <p:spPr/>
        <p:txBody>
          <a:bodyPr/>
          <a:lstStyle/>
          <a:p>
            <a:fld id="{B1335676-74A3-5149-8D8C-049A7B801CDA}" type="datetime1">
              <a:rPr lang="en-US" smtClean="0"/>
              <a:t>3/31/20</a:t>
            </a:fld>
            <a:endParaRPr lang="en-US"/>
          </a:p>
        </p:txBody>
      </p:sp>
      <p:sp>
        <p:nvSpPr>
          <p:cNvPr id="3" name="Footer Placeholder 2">
            <a:extLst>
              <a:ext uri="{FF2B5EF4-FFF2-40B4-BE49-F238E27FC236}">
                <a16:creationId xmlns=""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D1C9493F-ED90-6F48-B933-529FA882652F}"/>
              </a:ext>
            </a:extLst>
          </p:cNvPr>
          <p:cNvSpPr>
            <a:spLocks noGrp="1"/>
          </p:cNvSpPr>
          <p:nvPr>
            <p:ph type="dt" sz="half" idx="10"/>
          </p:nvPr>
        </p:nvSpPr>
        <p:spPr/>
        <p:txBody>
          <a:bodyPr/>
          <a:lstStyle/>
          <a:p>
            <a:fld id="{28B9F90E-53A2-0141-949D-37B66800D4EC}" type="datetime1">
              <a:rPr lang="en-US" smtClean="0"/>
              <a:t>3/31/20</a:t>
            </a:fld>
            <a:endParaRPr lang="en-US"/>
          </a:p>
        </p:txBody>
      </p:sp>
      <p:sp>
        <p:nvSpPr>
          <p:cNvPr id="6" name="Footer Placeholder 5">
            <a:extLst>
              <a:ext uri="{FF2B5EF4-FFF2-40B4-BE49-F238E27FC236}">
                <a16:creationId xmlns=""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72955403-CAC8-4D41-BD05-65AF925041C9}"/>
              </a:ext>
            </a:extLst>
          </p:cNvPr>
          <p:cNvSpPr>
            <a:spLocks noGrp="1"/>
          </p:cNvSpPr>
          <p:nvPr>
            <p:ph type="dt" sz="half" idx="10"/>
          </p:nvPr>
        </p:nvSpPr>
        <p:spPr/>
        <p:txBody>
          <a:bodyPr/>
          <a:lstStyle/>
          <a:p>
            <a:fld id="{4E0C9ABF-4420-4142-966D-AD36F4764C47}" type="datetime1">
              <a:rPr lang="en-US" smtClean="0"/>
              <a:t>3/31/20</a:t>
            </a:fld>
            <a:endParaRPr lang="en-US"/>
          </a:p>
        </p:txBody>
      </p:sp>
      <p:sp>
        <p:nvSpPr>
          <p:cNvPr id="6" name="Footer Placeholder 5">
            <a:extLst>
              <a:ext uri="{FF2B5EF4-FFF2-40B4-BE49-F238E27FC236}">
                <a16:creationId xmlns=""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1DA5AB-2564-384C-83D3-CC9A82D8D3C4}" type="datetime1">
              <a:rPr lang="en-US" smtClean="0"/>
              <a:t>3/31/20</a:t>
            </a:fld>
            <a:endParaRPr lang="en-US"/>
          </a:p>
        </p:txBody>
      </p:sp>
      <p:sp>
        <p:nvSpPr>
          <p:cNvPr id="5" name="Footer Placeholder 4">
            <a:extLst>
              <a:ext uri="{FF2B5EF4-FFF2-40B4-BE49-F238E27FC236}">
                <a16:creationId xmlns=""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www.nhc.noaa.gov/news/UpdatedCostliest.pdf" TargetMode="External"/><Relationship Id="rId4" Type="http://schemas.openxmlformats.org/officeDocument/2006/relationships/hyperlink" Target="https://www.nhc.noaa.gov/data/tcr/AL182012_Sandy.pdf" TargetMode="External"/><Relationship Id="rId5"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hyperlink" Target="https://riskfinder.climatecentral.org/" TargetMode="External"/><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hyperlink" Target="https://www.arcgis.com/apps/View/index.html?appid=d73c1eaca68c4520b66fa876bd67bb2e" TargetMode="External"/><Relationship Id="rId4" Type="http://schemas.openxmlformats.org/officeDocument/2006/relationships/hyperlink" Target="https://riskfinder.climatecentral.org/" TargetMode="External"/><Relationship Id="rId5" Type="http://schemas.openxmlformats.org/officeDocument/2006/relationships/image" Target="../media/image8.png"/><Relationship Id="rId6"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descr="lossy-page1-1920px-AA_bedrock_surface.4960.tif.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 xmlns:a16="http://schemas.microsoft.com/office/drawing/2014/main" id="{F5A66E59-C0B4-0542-8CEE-702EFE2366E5}"/>
              </a:ext>
            </a:extLst>
          </p:cNvPr>
          <p:cNvSpPr txBox="1"/>
          <p:nvPr/>
        </p:nvSpPr>
        <p:spPr>
          <a:xfrm>
            <a:off x="1198627" y="6384917"/>
            <a:ext cx="7836226" cy="338554"/>
          </a:xfrm>
          <a:prstGeom prst="rect">
            <a:avLst/>
          </a:prstGeom>
          <a:noFill/>
        </p:spPr>
        <p:txBody>
          <a:bodyPr wrap="square" rtlCol="0">
            <a:spAutoFit/>
          </a:bodyPr>
          <a:lstStyle/>
          <a:p>
            <a:r>
              <a:rPr lang="en-US" sz="1600" dirty="0">
                <a:solidFill>
                  <a:schemeClr val="bg1"/>
                </a:solidFill>
              </a:rPr>
              <a:t>B</a:t>
            </a:r>
            <a:r>
              <a:rPr lang="en-US" sz="1600" dirty="0" smtClean="0">
                <a:solidFill>
                  <a:schemeClr val="bg1"/>
                </a:solidFill>
              </a:rPr>
              <a:t>y Lea </a:t>
            </a:r>
            <a:r>
              <a:rPr lang="en-US" sz="1600" dirty="0" err="1" smtClean="0">
                <a:solidFill>
                  <a:schemeClr val="bg1"/>
                </a:solidFill>
              </a:rPr>
              <a:t>Fortmann</a:t>
            </a:r>
            <a:r>
              <a:rPr lang="en-US" sz="1600" dirty="0">
                <a:solidFill>
                  <a:schemeClr val="bg1"/>
                </a:solidFill>
              </a:rPr>
              <a:t> </a:t>
            </a:r>
            <a:r>
              <a:rPr lang="en-US" sz="1600" dirty="0" smtClean="0">
                <a:solidFill>
                  <a:schemeClr val="bg1"/>
                </a:solidFill>
              </a:rPr>
              <a:t>and Penny Rowe with funding from the National Science Foundation.</a:t>
            </a:r>
            <a:endParaRPr lang="en-US" sz="1600" dirty="0">
              <a:solidFill>
                <a:schemeClr val="bg1"/>
              </a:solidFill>
            </a:endParaRPr>
          </a:p>
        </p:txBody>
      </p:sp>
      <p:sp>
        <p:nvSpPr>
          <p:cNvPr id="2" name="Title 1">
            <a:extLst>
              <a:ext uri="{FF2B5EF4-FFF2-40B4-BE49-F238E27FC236}">
                <a16:creationId xmlns="" xmlns:a16="http://schemas.microsoft.com/office/drawing/2014/main" id="{A967FE6D-44A8-004F-867C-8EE4AFED247C}"/>
              </a:ext>
            </a:extLst>
          </p:cNvPr>
          <p:cNvSpPr>
            <a:spLocks noGrp="1"/>
          </p:cNvSpPr>
          <p:nvPr>
            <p:ph type="ctrTitle"/>
          </p:nvPr>
        </p:nvSpPr>
        <p:spPr>
          <a:xfrm>
            <a:off x="2467986" y="2147953"/>
            <a:ext cx="7082833" cy="1635728"/>
          </a:xfrm>
        </p:spPr>
        <p:txBody>
          <a:bodyPr>
            <a:normAutofit/>
          </a:bodyPr>
          <a:lstStyle/>
          <a:p>
            <a:r>
              <a:rPr lang="en-US" sz="5300" b="1" dirty="0" smtClean="0">
                <a:solidFill>
                  <a:srgbClr val="CE0C07"/>
                </a:solidFill>
              </a:rPr>
              <a:t>Polar Ice melt </a:t>
            </a:r>
            <a:br>
              <a:rPr lang="en-US" sz="5300" b="1" dirty="0" smtClean="0">
                <a:solidFill>
                  <a:srgbClr val="CE0C07"/>
                </a:solidFill>
              </a:rPr>
            </a:br>
            <a:r>
              <a:rPr lang="en-US" sz="5300" b="1" dirty="0" smtClean="0">
                <a:solidFill>
                  <a:srgbClr val="CE0C07"/>
                </a:solidFill>
              </a:rPr>
              <a:t>and Sea </a:t>
            </a:r>
            <a:r>
              <a:rPr lang="en-US" sz="5300" b="1" dirty="0">
                <a:solidFill>
                  <a:srgbClr val="CE0C07"/>
                </a:solidFill>
              </a:rPr>
              <a:t>Level </a:t>
            </a:r>
            <a:r>
              <a:rPr lang="en-US" sz="5300" b="1" dirty="0" smtClean="0">
                <a:solidFill>
                  <a:srgbClr val="CE0C07"/>
                </a:solidFill>
              </a:rPr>
              <a:t>Rise</a:t>
            </a:r>
            <a:endParaRPr lang="en-US" dirty="0">
              <a:solidFill>
                <a:srgbClr val="CE0C07"/>
              </a:solidFill>
            </a:endParaRPr>
          </a:p>
        </p:txBody>
      </p:sp>
      <p:sp>
        <p:nvSpPr>
          <p:cNvPr id="10" name="TextBox 9"/>
          <p:cNvSpPr txBox="1"/>
          <p:nvPr/>
        </p:nvSpPr>
        <p:spPr>
          <a:xfrm>
            <a:off x="9176360" y="5366328"/>
            <a:ext cx="2897359" cy="830997"/>
          </a:xfrm>
          <a:prstGeom prst="rect">
            <a:avLst/>
          </a:prstGeom>
          <a:noFill/>
        </p:spPr>
        <p:txBody>
          <a:bodyPr wrap="square" rtlCol="0">
            <a:spAutoFit/>
          </a:bodyPr>
          <a:lstStyle/>
          <a:p>
            <a:r>
              <a:rPr lang="en-US" sz="1600" dirty="0" smtClean="0">
                <a:solidFill>
                  <a:srgbClr val="FFFFFF"/>
                </a:solidFill>
              </a:rPr>
              <a:t>Antarctic Ice Sheet (Visualization from </a:t>
            </a:r>
            <a:r>
              <a:rPr lang="en-US" sz="1600" dirty="0">
                <a:solidFill>
                  <a:srgbClr val="FFFFFF"/>
                </a:solidFill>
              </a:rPr>
              <a:t>NASA's mission </a:t>
            </a:r>
            <a:r>
              <a:rPr lang="en-US" sz="1600" dirty="0">
                <a:solidFill>
                  <a:schemeClr val="bg1"/>
                </a:solidFill>
              </a:rPr>
              <a:t>Operation IceBridge </a:t>
            </a:r>
            <a:r>
              <a:rPr lang="en-US" sz="1600" dirty="0">
                <a:solidFill>
                  <a:srgbClr val="FFFFFF"/>
                </a:solidFill>
              </a:rPr>
              <a:t>dataset </a:t>
            </a:r>
            <a:r>
              <a:rPr lang="en-US" sz="1600" dirty="0" smtClean="0">
                <a:solidFill>
                  <a:srgbClr val="FFFFFF"/>
                </a:solidFill>
              </a:rPr>
              <a:t>BEDMAP2)</a:t>
            </a:r>
            <a:endParaRPr lang="en-US" sz="1600" dirty="0">
              <a:solidFill>
                <a:srgbClr val="FFFFFF"/>
              </a:solidFill>
            </a:endParaRPr>
          </a:p>
        </p:txBody>
      </p:sp>
      <p:pic>
        <p:nvPicPr>
          <p:cNvPr id="12" name="Picture 11" descr="nsf.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210" y="5710616"/>
            <a:ext cx="973417" cy="973417"/>
          </a:xfrm>
          <a:prstGeom prst="rect">
            <a:avLst/>
          </a:prstGeom>
        </p:spPr>
      </p:pic>
    </p:spTree>
    <p:extLst>
      <p:ext uri="{BB962C8B-B14F-4D97-AF65-F5344CB8AC3E}">
        <p14:creationId xmlns:p14="http://schemas.microsoft.com/office/powerpoint/2010/main" val="239878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 xmlns:a16="http://schemas.microsoft.com/office/drawing/2014/main" id="{EB36CA16-6CB9-AC4A-9D2C-2E6A9D3B16E0}"/>
                  </a:ext>
                </a:extLst>
              </p:cNvPr>
              <p:cNvSpPr/>
              <p:nvPr/>
            </p:nvSpPr>
            <p:spPr>
              <a:xfrm>
                <a:off x="1089102" y="1370840"/>
                <a:ext cx="10013795" cy="4116320"/>
              </a:xfrm>
              <a:prstGeom prst="rect">
                <a:avLst/>
              </a:prstGeom>
              <a:ln>
                <a:solidFill>
                  <a:schemeClr val="tx1"/>
                </a:solidFill>
              </a:ln>
            </p:spPr>
            <p:txBody>
              <a:bodyPr wrap="square">
                <a:spAutoFit/>
              </a:bodyPr>
              <a:lstStyle/>
              <a:p>
                <a:r>
                  <a:rPr lang="en-US" sz="2000" dirty="0">
                    <a:latin typeface="Calibri" panose="020F0502020204030204" pitchFamily="34" charset="0"/>
                    <a:cs typeface="Calibri" panose="020F0502020204030204" pitchFamily="34" charset="0"/>
                  </a:rPr>
                  <a:t>To determine how much an urban center should spend on flood protection, planners need to consider the </a:t>
                </a:r>
                <a:r>
                  <a:rPr lang="en-US" sz="2000" b="1" i="1" dirty="0">
                    <a:latin typeface="Calibri" panose="020F0502020204030204" pitchFamily="34" charset="0"/>
                    <a:cs typeface="Calibri" panose="020F0502020204030204" pitchFamily="34" charset="0"/>
                  </a:rPr>
                  <a:t>marginal</a:t>
                </a:r>
                <a:r>
                  <a:rPr lang="en-US" sz="2000" dirty="0">
                    <a:latin typeface="Calibri" panose="020F0502020204030204" pitchFamily="34" charset="0"/>
                    <a:cs typeface="Calibri" panose="020F0502020204030204" pitchFamily="34" charset="0"/>
                  </a:rPr>
                  <a:t> damages done by increasingly higher flood levels. The </a:t>
                </a:r>
                <a:r>
                  <a:rPr lang="en-US" sz="2000" b="1" dirty="0">
                    <a:latin typeface="Calibri" panose="020F0502020204030204" pitchFamily="34" charset="0"/>
                    <a:cs typeface="Calibri" panose="020F0502020204030204" pitchFamily="34" charset="0"/>
                  </a:rPr>
                  <a:t>marginal damage of flooding</a:t>
                </a:r>
                <a:r>
                  <a:rPr lang="en-US" sz="2000" dirty="0">
                    <a:latin typeface="Calibri" panose="020F0502020204030204" pitchFamily="34" charset="0"/>
                    <a:cs typeface="Calibri" panose="020F0502020204030204" pitchFamily="34" charset="0"/>
                  </a:rPr>
                  <a:t> is the loss in property value that is associated with an additional foot of flooding, or</a:t>
                </a: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14:m>
                  <m:oMathPara xmlns="" xmlns:m="http://schemas.openxmlformats.org/officeDocument/2006/math">
                    <m:oMathParaPr>
                      <m:jc m:val="centerGroup"/>
                    </m:oMathParaPr>
                    <m:oMath xmlns:m="http://schemas.openxmlformats.org/officeDocument/2006/math">
                      <m:r>
                        <m:rPr>
                          <m:sty m:val="p"/>
                        </m:rPr>
                        <a:rPr lang="en-US" sz="2000">
                          <a:latin typeface="Cambria Math" panose="02040503050406030204" pitchFamily="18" charset="0"/>
                        </a:rPr>
                        <m:t>Marginal</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m:t>
                      </m:r>
                      <m:f>
                        <m:fPr>
                          <m:ctrlPr>
                            <a:rPr lang="en-US" sz="2000" i="1">
                              <a:latin typeface="Cambria Math" panose="02040503050406030204" pitchFamily="18" charset="0"/>
                            </a:rPr>
                          </m:ctrlPr>
                        </m:fPr>
                        <m:num>
                          <m:r>
                            <a:rPr lang="en-US" sz="2000">
                              <a:latin typeface="Cambria Math" panose="02040503050406030204" pitchFamily="18" charset="0"/>
                            </a:rPr>
                            <m:t>∆</m:t>
                          </m:r>
                          <m:r>
                            <m:rPr>
                              <m:sty m:val="p"/>
                            </m:rPr>
                            <a:rPr lang="en-US" sz="2000">
                              <a:latin typeface="Cambria Math" panose="02040503050406030204" pitchFamily="18" charset="0"/>
                            </a:rPr>
                            <m:t>Total</m:t>
                          </m:r>
                          <m:r>
                            <a:rPr lang="en-US" sz="2000">
                              <a:latin typeface="Cambria Math" panose="02040503050406030204" pitchFamily="18" charset="0"/>
                            </a:rPr>
                            <m:t> </m:t>
                          </m:r>
                          <m:r>
                            <m:rPr>
                              <m:sty m:val="p"/>
                            </m:rPr>
                            <a:rPr lang="en-US" sz="2000">
                              <a:latin typeface="Cambria Math" panose="02040503050406030204" pitchFamily="18" charset="0"/>
                            </a:rPr>
                            <m:t>Property</m:t>
                          </m:r>
                          <m:r>
                            <a:rPr lang="en-US" sz="2000">
                              <a:latin typeface="Cambria Math" panose="02040503050406030204" pitchFamily="18" charset="0"/>
                            </a:rPr>
                            <m:t> </m:t>
                          </m:r>
                          <m:r>
                            <m:rPr>
                              <m:sty m:val="p"/>
                            </m:rPr>
                            <a:rPr lang="en-US" sz="2000">
                              <a:latin typeface="Cambria Math" panose="02040503050406030204" pitchFamily="18" charset="0"/>
                            </a:rPr>
                            <m:t>Damage</m:t>
                          </m:r>
                          <m:r>
                            <a:rPr lang="en-US" sz="2000">
                              <a:latin typeface="Cambria Math" panose="02040503050406030204" pitchFamily="18" charset="0"/>
                            </a:rPr>
                            <m:t> </m:t>
                          </m:r>
                        </m:num>
                        <m:den>
                          <m:r>
                            <a:rPr lang="en-US" sz="2000">
                              <a:latin typeface="Cambria Math" panose="02040503050406030204" pitchFamily="18" charset="0"/>
                            </a:rPr>
                            <m:t>∆</m:t>
                          </m:r>
                          <m:r>
                            <m:rPr>
                              <m:sty m:val="p"/>
                            </m:rPr>
                            <a:rPr lang="en-US" sz="2000">
                              <a:latin typeface="Cambria Math" panose="02040503050406030204" pitchFamily="18" charset="0"/>
                            </a:rPr>
                            <m:t>Feet</m:t>
                          </m:r>
                          <m:r>
                            <a:rPr lang="en-US" sz="2000">
                              <a:latin typeface="Cambria Math" panose="02040503050406030204" pitchFamily="18" charset="0"/>
                            </a:rPr>
                            <m:t> </m:t>
                          </m:r>
                          <m:r>
                            <m:rPr>
                              <m:sty m:val="p"/>
                            </m:rPr>
                            <a:rPr lang="en-US" sz="2000">
                              <a:latin typeface="Cambria Math" panose="02040503050406030204" pitchFamily="18" charset="0"/>
                            </a:rPr>
                            <m:t>of</m:t>
                          </m:r>
                          <m:r>
                            <a:rPr lang="en-US" sz="2000">
                              <a:latin typeface="Cambria Math" panose="02040503050406030204" pitchFamily="18" charset="0"/>
                            </a:rPr>
                            <m:t> </m:t>
                          </m:r>
                          <m:r>
                            <m:rPr>
                              <m:sty m:val="p"/>
                            </m:rPr>
                            <a:rPr lang="en-US" sz="2000">
                              <a:latin typeface="Cambria Math" panose="02040503050406030204" pitchFamily="18" charset="0"/>
                            </a:rPr>
                            <m:t>flooding</m:t>
                          </m:r>
                        </m:den>
                      </m:f>
                    </m:oMath>
                  </m:oMathPara>
                </a14:m>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In your Excel spreadsheet, you can calculate the marginal damage from the first foot of flooding by subtracting the change in total housing damages from 1 to 0 feet of flooding (numerator) over the change in feet of flooding (denominator). Note that in this case, the changes in flood levels are in 1 foot increments, so the denominator will be “1” for all calculations. </a:t>
                </a: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089102" y="1370840"/>
                <a:ext cx="10013795" cy="4116320"/>
              </a:xfrm>
              <a:prstGeom prst="rect">
                <a:avLst/>
              </a:prstGeom>
              <a:blipFill>
                <a:blip r:embed="rId2"/>
                <a:stretch>
                  <a:fillRect l="-633" t="-923" r="-506" b="-1231"/>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 xmlns:a16="http://schemas.microsoft.com/office/drawing/2014/main" id="{D064753A-3745-8D47-B4BD-A93B857DECD1}"/>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10</a:t>
            </a:fld>
            <a:endParaRPr lang="en-US"/>
          </a:p>
        </p:txBody>
      </p:sp>
    </p:spTree>
    <p:extLst>
      <p:ext uri="{BB962C8B-B14F-4D97-AF65-F5344CB8AC3E}">
        <p14:creationId xmlns:p14="http://schemas.microsoft.com/office/powerpoint/2010/main" val="2515812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Marginal Damage Costs from Flooding</a:t>
            </a:r>
          </a:p>
        </p:txBody>
      </p:sp>
      <p:sp>
        <p:nvSpPr>
          <p:cNvPr id="11" name="Rectangle 10">
            <a:extLst>
              <a:ext uri="{FF2B5EF4-FFF2-40B4-BE49-F238E27FC236}">
                <a16:creationId xmlns="" xmlns:a16="http://schemas.microsoft.com/office/drawing/2014/main" id="{E950B258-8D63-3A4A-8F67-32F28AEDAA36}"/>
              </a:ext>
            </a:extLst>
          </p:cNvPr>
          <p:cNvSpPr/>
          <p:nvPr/>
        </p:nvSpPr>
        <p:spPr>
          <a:xfrm>
            <a:off x="5754029" y="1701011"/>
            <a:ext cx="6202843" cy="3077766"/>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a:t>
            </a:r>
            <a:r>
              <a:rPr lang="en-US" dirty="0">
                <a:solidFill>
                  <a:srgbClr val="FF0000"/>
                </a:solidFill>
                <a:latin typeface="Calibri" panose="020F0502020204030204" pitchFamily="34" charset="0"/>
                <a:cs typeface="Calibri" panose="020F0502020204030204" pitchFamily="34" charset="0"/>
              </a:rPr>
              <a:t>To calculate the marginal damages, subtract the total damages given 1 ft of flooding from damages with 0 ft of flooding, by typing the formula “=D10-D9” into cell E10, under Marginal Damages (column E) then hit ‘enter’. </a:t>
            </a:r>
          </a:p>
          <a:p>
            <a:endParaRPr lang="en-US" dirty="0">
              <a:solidFill>
                <a:srgbClr val="FF0000"/>
              </a:solidFill>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endParaRPr lang="en-US" sz="1000" dirty="0">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Click on the cell to show the green border, then click on the square in the lower right corner and drag it down to the last cell in the column to copy the formula into these cells. </a:t>
            </a:r>
          </a:p>
        </p:txBody>
      </p:sp>
      <p:cxnSp>
        <p:nvCxnSpPr>
          <p:cNvPr id="15" name="Straight Arrow Connector 14">
            <a:extLst>
              <a:ext uri="{FF2B5EF4-FFF2-40B4-BE49-F238E27FC236}">
                <a16:creationId xmlns="" xmlns:a16="http://schemas.microsoft.com/office/drawing/2014/main" id="{E07701AE-ACA6-FA44-872C-37594278A0D4}"/>
              </a:ext>
            </a:extLst>
          </p:cNvPr>
          <p:cNvCxnSpPr>
            <a:cxnSpLocks/>
          </p:cNvCxnSpPr>
          <p:nvPr/>
        </p:nvCxnSpPr>
        <p:spPr>
          <a:xfrm flipH="1">
            <a:off x="5423549" y="2423901"/>
            <a:ext cx="295396"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 xmlns:a16="http://schemas.microsoft.com/office/drawing/2014/main" id="{D3126D8E-8F17-FB4B-80B8-F935DE5B56F2}"/>
              </a:ext>
            </a:extLst>
          </p:cNvPr>
          <p:cNvSpPr txBox="1"/>
          <p:nvPr/>
        </p:nvSpPr>
        <p:spPr>
          <a:xfrm>
            <a:off x="5843944" y="4923000"/>
            <a:ext cx="6023011" cy="1477328"/>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In a group or with a partner, discuss what assumptions you are making about how flood damages will impact houses based on the calculations for marginal damages you just made here, i.e. interpret the value in the. Cell E10. Do you think this is an over or under estimate of flood damages? </a:t>
            </a:r>
          </a:p>
        </p:txBody>
      </p:sp>
      <p:sp>
        <p:nvSpPr>
          <p:cNvPr id="4" name="Slide Number Placeholder 3">
            <a:extLst>
              <a:ext uri="{FF2B5EF4-FFF2-40B4-BE49-F238E27FC236}">
                <a16:creationId xmlns="" xmlns:a16="http://schemas.microsoft.com/office/drawing/2014/main" id="{ADEE95C2-0127-B04D-BC4B-92EFF75DCF43}"/>
              </a:ext>
            </a:extLst>
          </p:cNvPr>
          <p:cNvSpPr>
            <a:spLocks noGrp="1"/>
          </p:cNvSpPr>
          <p:nvPr>
            <p:ph type="sldNum" sz="quarter" idx="12"/>
          </p:nvPr>
        </p:nvSpPr>
        <p:spPr>
          <a:xfrm>
            <a:off x="9448800" y="6471531"/>
            <a:ext cx="2743200" cy="365125"/>
          </a:xfrm>
        </p:spPr>
        <p:txBody>
          <a:bodyPr/>
          <a:lstStyle/>
          <a:p>
            <a:fld id="{28DE8CCF-C11A-0949-8C31-4D223438836F}" type="slidenum">
              <a:rPr lang="en-US" smtClean="0"/>
              <a:t>11</a:t>
            </a:fld>
            <a:endParaRPr lang="en-US" dirty="0"/>
          </a:p>
        </p:txBody>
      </p:sp>
      <p:cxnSp>
        <p:nvCxnSpPr>
          <p:cNvPr id="12" name="Straight Arrow Connector 11">
            <a:extLst>
              <a:ext uri="{FF2B5EF4-FFF2-40B4-BE49-F238E27FC236}">
                <a16:creationId xmlns="" xmlns:a16="http://schemas.microsoft.com/office/drawing/2014/main" id="{1E266DA7-889D-F24B-A696-587776CE218E}"/>
              </a:ext>
            </a:extLst>
          </p:cNvPr>
          <p:cNvCxnSpPr>
            <a:cxnSpLocks/>
          </p:cNvCxnSpPr>
          <p:nvPr/>
        </p:nvCxnSpPr>
        <p:spPr>
          <a:xfrm flipH="1">
            <a:off x="5455936" y="4687628"/>
            <a:ext cx="298093" cy="28581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 xmlns:a16="http://schemas.microsoft.com/office/drawing/2014/main" id="{BE5CA4D0-0594-264D-B5EA-C4859B213501}"/>
              </a:ext>
            </a:extLst>
          </p:cNvPr>
          <p:cNvSpPr/>
          <p:nvPr/>
        </p:nvSpPr>
        <p:spPr>
          <a:xfrm>
            <a:off x="269789" y="849810"/>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After reviewing the formula for calculating marginal damage costs on the previous slide, you will now apply it to your region by calculating the marginal damages from flooding from 0 to 10 feet in Table 1. </a:t>
            </a:r>
          </a:p>
        </p:txBody>
      </p:sp>
      <p:sp>
        <p:nvSpPr>
          <p:cNvPr id="14" name="TextBox 13">
            <a:extLst>
              <a:ext uri="{FF2B5EF4-FFF2-40B4-BE49-F238E27FC236}">
                <a16:creationId xmlns="" xmlns:a16="http://schemas.microsoft.com/office/drawing/2014/main" id="{AC99F340-BDC4-3541-87F4-9E5A4DDED258}"/>
              </a:ext>
            </a:extLst>
          </p:cNvPr>
          <p:cNvSpPr txBox="1"/>
          <p:nvPr/>
        </p:nvSpPr>
        <p:spPr>
          <a:xfrm>
            <a:off x="6096000" y="3022293"/>
            <a:ext cx="5334639" cy="646331"/>
          </a:xfrm>
          <a:prstGeom prst="rect">
            <a:avLst/>
          </a:prstGeom>
          <a:noFill/>
          <a:ln>
            <a:solidFill>
              <a:srgbClr val="002060"/>
            </a:solidFill>
          </a:ln>
        </p:spPr>
        <p:txBody>
          <a:bodyPr wrap="square" rtlCol="0">
            <a:spAutoFit/>
          </a:bodyPr>
          <a:lstStyle/>
          <a:p>
            <a:r>
              <a:rPr lang="en-US" b="1" dirty="0">
                <a:solidFill>
                  <a:srgbClr val="002060"/>
                </a:solidFill>
                <a:latin typeface="Calibri" panose="020F0502020204030204" pitchFamily="34" charset="0"/>
                <a:cs typeface="Calibri" panose="020F0502020204030204" pitchFamily="34" charset="0"/>
              </a:rPr>
              <a:t>Excel Tip: </a:t>
            </a:r>
            <a:r>
              <a:rPr lang="en-US" dirty="0">
                <a:solidFill>
                  <a:srgbClr val="002060"/>
                </a:solidFill>
                <a:latin typeface="Calibri" panose="020F0502020204030204" pitchFamily="34" charset="0"/>
                <a:cs typeface="Calibri" panose="020F0502020204030204" pitchFamily="34" charset="0"/>
              </a:rPr>
              <a:t>You can also </a:t>
            </a:r>
            <a:r>
              <a:rPr lang="en-US" i="1" dirty="0">
                <a:solidFill>
                  <a:srgbClr val="002060"/>
                </a:solidFill>
                <a:latin typeface="Calibri" panose="020F0502020204030204" pitchFamily="34" charset="0"/>
                <a:cs typeface="Calibri" panose="020F0502020204030204" pitchFamily="34" charset="0"/>
              </a:rPr>
              <a:t>click</a:t>
            </a:r>
            <a:r>
              <a:rPr lang="en-US" dirty="0">
                <a:solidFill>
                  <a:srgbClr val="002060"/>
                </a:solidFill>
                <a:latin typeface="Calibri" panose="020F0502020204030204" pitchFamily="34" charset="0"/>
                <a:cs typeface="Calibri" panose="020F0502020204030204" pitchFamily="34" charset="0"/>
              </a:rPr>
              <a:t> on the cell to fill in the cell reference in the formula (e.g. D10) instead of typing it. </a:t>
            </a:r>
          </a:p>
        </p:txBody>
      </p:sp>
      <p:pic>
        <p:nvPicPr>
          <p:cNvPr id="13" name="Picture 12">
            <a:extLst>
              <a:ext uri="{FF2B5EF4-FFF2-40B4-BE49-F238E27FC236}">
                <a16:creationId xmlns="" xmlns:a16="http://schemas.microsoft.com/office/drawing/2014/main" id="{C605BBD2-7442-E146-9FD2-081EBE8A2062}"/>
              </a:ext>
            </a:extLst>
          </p:cNvPr>
          <p:cNvPicPr>
            <a:picLocks noChangeAspect="1"/>
          </p:cNvPicPr>
          <p:nvPr/>
        </p:nvPicPr>
        <p:blipFill>
          <a:blip r:embed="rId2"/>
          <a:stretch>
            <a:fillRect/>
          </a:stretch>
        </p:blipFill>
        <p:spPr>
          <a:xfrm>
            <a:off x="235128" y="1637545"/>
            <a:ext cx="5169818" cy="2397008"/>
          </a:xfrm>
          <a:prstGeom prst="rect">
            <a:avLst/>
          </a:prstGeom>
        </p:spPr>
      </p:pic>
      <p:pic>
        <p:nvPicPr>
          <p:cNvPr id="17" name="Picture 16">
            <a:extLst>
              <a:ext uri="{FF2B5EF4-FFF2-40B4-BE49-F238E27FC236}">
                <a16:creationId xmlns="" xmlns:a16="http://schemas.microsoft.com/office/drawing/2014/main" id="{376F4AE6-A257-D844-904A-53D31D4F0830}"/>
              </a:ext>
            </a:extLst>
          </p:cNvPr>
          <p:cNvPicPr>
            <a:picLocks noChangeAspect="1"/>
          </p:cNvPicPr>
          <p:nvPr/>
        </p:nvPicPr>
        <p:blipFill>
          <a:blip r:embed="rId3"/>
          <a:stretch>
            <a:fillRect/>
          </a:stretch>
        </p:blipFill>
        <p:spPr>
          <a:xfrm>
            <a:off x="267327" y="4102540"/>
            <a:ext cx="5169818" cy="2382171"/>
          </a:xfrm>
          <a:prstGeom prst="rect">
            <a:avLst/>
          </a:prstGeom>
        </p:spPr>
      </p:pic>
    </p:spTree>
    <p:extLst>
      <p:ext uri="{BB962C8B-B14F-4D97-AF65-F5344CB8AC3E}">
        <p14:creationId xmlns:p14="http://schemas.microsoft.com/office/powerpoint/2010/main" val="4123020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 xmlns:a16="http://schemas.microsoft.com/office/drawing/2014/main" id="{EB36CA16-6CB9-AC4A-9D2C-2E6A9D3B16E0}"/>
                  </a:ext>
                </a:extLst>
              </p:cNvPr>
              <p:cNvSpPr/>
              <p:nvPr/>
            </p:nvSpPr>
            <p:spPr>
              <a:xfrm>
                <a:off x="132992" y="838935"/>
                <a:ext cx="11780875" cy="5933676"/>
              </a:xfrm>
              <a:prstGeom prst="rect">
                <a:avLst/>
              </a:prstGeom>
              <a:ln>
                <a:solidFill>
                  <a:schemeClr val="tx1"/>
                </a:solidFill>
              </a:ln>
            </p:spPr>
            <p:txBody>
              <a:bodyPr wrap="square">
                <a:spAutoFit/>
              </a:bodyPr>
              <a:lstStyle/>
              <a:p>
                <a:r>
                  <a:rPr lang="en-US" dirty="0">
                    <a:latin typeface="Calibri" panose="020F0502020204030204" pitchFamily="34" charset="0"/>
                    <a:cs typeface="Calibri" panose="020F0502020204030204" pitchFamily="34" charset="0"/>
                  </a:rPr>
                  <a:t>With climate change comes a lot of risk and uncertainty, both in how much sea levels will rise as well as the maximum flood levels associated with each SLR scenario. One way to incorporate this risk into decision-making is by estimating the </a:t>
                </a:r>
                <a:r>
                  <a:rPr lang="en-US" b="1" dirty="0">
                    <a:latin typeface="Calibri" panose="020F0502020204030204" pitchFamily="34" charset="0"/>
                    <a:cs typeface="Calibri" panose="020F0502020204030204" pitchFamily="34" charset="0"/>
                  </a:rPr>
                  <a:t>expected value </a:t>
                </a:r>
                <a:r>
                  <a:rPr lang="en-US" dirty="0">
                    <a:latin typeface="Calibri" panose="020F0502020204030204" pitchFamily="34" charset="0"/>
                    <a:cs typeface="Calibri" panose="020F0502020204030204" pitchFamily="34" charset="0"/>
                  </a:rPr>
                  <a:t>of damages given the probability that floods will reach a certain height.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For each maximum flood height, there are two possible outcomes: the flood reaches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height (for example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4 ft), or the flood does not. Thus there are two probabilities: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is the probability of a maximum flood of 4 ft, and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is the probability of no flood of 4 ft. </a:t>
                </a: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To calculate the expected marginal damages associated with a 4 ft flood, multiply the probability of the flood,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by the marginal damages that would occur at that flood height,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F,4</a:t>
                </a:r>
                <a:r>
                  <a:rPr lang="en-US" dirty="0">
                    <a:latin typeface="Calibri" panose="020F0502020204030204" pitchFamily="34" charset="0"/>
                    <a:cs typeface="Calibri" panose="020F0502020204030204" pitchFamily="34" charset="0"/>
                  </a:rPr>
                  <a:t>, plus the probability of no flooding at 4 ft, </a:t>
                </a:r>
                <a:r>
                  <a:rPr lang="en-US" i="1" dirty="0">
                    <a:latin typeface="Calibri" panose="020F0502020204030204" pitchFamily="34" charset="0"/>
                    <a:cs typeface="Calibri" panose="020F0502020204030204" pitchFamily="34" charset="0"/>
                  </a:rPr>
                  <a:t>p</a:t>
                </a:r>
                <a:r>
                  <a:rPr lang="en-US" i="1" baseline="-25000" dirty="0">
                    <a:latin typeface="Calibri" panose="020F0502020204030204" pitchFamily="34" charset="0"/>
                    <a:cs typeface="Calibri" panose="020F0502020204030204" pitchFamily="34" charset="0"/>
                  </a:rPr>
                  <a:t>NF,4</a:t>
                </a:r>
                <a:r>
                  <a:rPr lang="en-US" dirty="0">
                    <a:latin typeface="Calibri" panose="020F0502020204030204" pitchFamily="34" charset="0"/>
                    <a:cs typeface="Calibri" panose="020F0502020204030204" pitchFamily="34" charset="0"/>
                  </a:rPr>
                  <a:t>, by the marginal damages, </a:t>
                </a:r>
                <a:r>
                  <a:rPr lang="en-US" i="1" dirty="0">
                    <a:latin typeface="Calibri" panose="020F0502020204030204" pitchFamily="34" charset="0"/>
                    <a:cs typeface="Calibri" panose="020F0502020204030204" pitchFamily="34" charset="0"/>
                  </a:rPr>
                  <a:t>x</a:t>
                </a:r>
                <a:r>
                  <a:rPr lang="en-US" i="1" baseline="-25000" dirty="0">
                    <a:latin typeface="Calibri" panose="020F0502020204030204" pitchFamily="34" charset="0"/>
                    <a:cs typeface="Calibri" panose="020F0502020204030204" pitchFamily="34" charset="0"/>
                  </a:rPr>
                  <a:t>NF,4 </a:t>
                </a:r>
                <a:r>
                  <a:rPr lang="en-US" dirty="0">
                    <a:latin typeface="Calibri" panose="020F0502020204030204" pitchFamily="34" charset="0"/>
                    <a:cs typeface="Calibri" panose="020F0502020204030204" pitchFamily="34" charset="0"/>
                  </a:rPr>
                  <a:t>, which would be zero since there is no flooding. </a:t>
                </a:r>
              </a:p>
              <a:p>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The general formula for each flood level</a:t>
                </a:r>
                <a:r>
                  <a:rPr lang="en-US" i="1" dirty="0">
                    <a:latin typeface="Calibri" panose="020F0502020204030204" pitchFamily="34" charset="0"/>
                    <a:cs typeface="Calibri" panose="020F0502020204030204" pitchFamily="34" charset="0"/>
                  </a:rPr>
                  <a:t> </a:t>
                </a:r>
                <a:r>
                  <a:rPr lang="en-US" i="1" dirty="0" err="1">
                    <a:latin typeface="Calibri" panose="020F0502020204030204" pitchFamily="34" charset="0"/>
                    <a:cs typeface="Calibri" panose="020F0502020204030204" pitchFamily="34" charset="0"/>
                  </a:rPr>
                  <a:t>i</a:t>
                </a:r>
                <a:r>
                  <a:rPr lang="en-US" dirty="0">
                    <a:latin typeface="Calibri" panose="020F0502020204030204" pitchFamily="34" charset="0"/>
                    <a:cs typeface="Calibri" panose="020F0502020204030204" pitchFamily="34" charset="0"/>
                  </a:rPr>
                  <a:t>, is: </a:t>
                </a:r>
              </a:p>
              <a:p>
                <a:r>
                  <a:rPr lang="en-US" b="1"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a:p>
                <a14:m>
                  <m:oMathPara xmlns="" xmlns:m="http://schemas.openxmlformats.org/officeDocument/2006/math">
                    <m:oMathParaPr>
                      <m:jc m:val="centerGroup"/>
                    </m:oMathParaPr>
                    <m:oMath xmlns:m="http://schemas.openxmlformats.org/officeDocument/2006/math">
                      <m:r>
                        <a:rPr lang="en-US" b="1" i="0" smtClean="0">
                          <a:latin typeface="+mj-lt"/>
                        </a:rPr>
                        <m:t>𝐌𝐚𝐫𝐠𝐢𝐧𝐚𝐥</m:t>
                      </m:r>
                      <m:r>
                        <a:rPr lang="en-US" b="1" i="0" smtClean="0">
                          <a:latin typeface="+mj-lt"/>
                        </a:rPr>
                        <m:t> </m:t>
                      </m:r>
                      <m:r>
                        <a:rPr lang="en-US" b="1" i="0">
                          <a:latin typeface="+mj-lt"/>
                        </a:rPr>
                        <m:t>𝐄𝐱𝐩𝐞𝐜𝐭𝐞𝐝</m:t>
                      </m:r>
                      <m:r>
                        <a:rPr lang="en-US" b="1" i="0">
                          <a:latin typeface="+mj-lt"/>
                        </a:rPr>
                        <m:t> </m:t>
                      </m:r>
                      <m:r>
                        <a:rPr lang="en-US" b="1" i="0">
                          <a:latin typeface="+mj-lt"/>
                        </a:rPr>
                        <m:t>𝐃𝐚𝐦𝐚𝐠𝐞</m:t>
                      </m:r>
                      <m:d>
                        <m:dPr>
                          <m:ctrlPr>
                            <a:rPr lang="en-US" b="1">
                              <a:latin typeface="+mj-lt"/>
                            </a:rPr>
                          </m:ctrlPr>
                        </m:dPr>
                        <m:e>
                          <m:sSub>
                            <m:sSubPr>
                              <m:ctrlPr>
                                <a:rPr lang="en-US" b="1">
                                  <a:latin typeface="+mj-lt"/>
                                </a:rPr>
                              </m:ctrlPr>
                            </m:sSubPr>
                            <m:e>
                              <m:r>
                                <a:rPr lang="en-US" b="1" i="0">
                                  <a:latin typeface="+mj-lt"/>
                                </a:rPr>
                                <m:t>𝐱</m:t>
                              </m:r>
                            </m:e>
                            <m:sub>
                              <m:r>
                                <a:rPr lang="en-US" b="1" i="0">
                                  <a:latin typeface="+mj-lt"/>
                                </a:rPr>
                                <m:t>𝐢</m:t>
                              </m:r>
                            </m:sub>
                          </m:sSub>
                        </m:e>
                      </m:d>
                      <m:r>
                        <a:rPr lang="en-US" b="1" i="0">
                          <a:latin typeface="+mj-lt"/>
                        </a:rPr>
                        <m:t>=</m:t>
                      </m:r>
                      <m:sSub>
                        <m:sSubPr>
                          <m:ctrlPr>
                            <a:rPr lang="en-US" b="1">
                              <a:latin typeface="+mj-lt"/>
                            </a:rPr>
                          </m:ctrlPr>
                        </m:sSubPr>
                        <m:e>
                          <m:r>
                            <a:rPr lang="en-US" b="1" i="0">
                              <a:latin typeface="+mj-lt"/>
                            </a:rPr>
                            <m:t>𝐩</m:t>
                          </m:r>
                        </m:e>
                        <m:sub>
                          <m:r>
                            <a:rPr lang="en-US" b="1" i="0">
                              <a:latin typeface="+mj-lt"/>
                            </a:rPr>
                            <m:t>𝐅</m:t>
                          </m:r>
                          <m:r>
                            <a:rPr lang="en-US" b="1" i="0">
                              <a:latin typeface="+mj-lt"/>
                            </a:rPr>
                            <m:t>,</m:t>
                          </m:r>
                          <m:r>
                            <a:rPr lang="en-US" b="1" i="0">
                              <a:latin typeface="+mj-lt"/>
                            </a:rPr>
                            <m:t>𝐢</m:t>
                          </m:r>
                        </m:sub>
                      </m:sSub>
                      <m:r>
                        <a:rPr lang="en-US" b="1" i="0">
                          <a:latin typeface="+mj-lt"/>
                        </a:rPr>
                        <m:t>∗</m:t>
                      </m:r>
                      <m:sSub>
                        <m:sSubPr>
                          <m:ctrlPr>
                            <a:rPr lang="en-US" b="1">
                              <a:latin typeface="+mj-lt"/>
                            </a:rPr>
                          </m:ctrlPr>
                        </m:sSubPr>
                        <m:e>
                          <m:r>
                            <a:rPr lang="en-US" b="1" i="0">
                              <a:latin typeface="+mj-lt"/>
                            </a:rPr>
                            <m:t>𝐱</m:t>
                          </m:r>
                        </m:e>
                        <m:sub>
                          <m:r>
                            <a:rPr lang="en-US" b="1" i="0">
                              <a:latin typeface="+mj-lt"/>
                            </a:rPr>
                            <m:t>𝐅</m:t>
                          </m:r>
                          <m:r>
                            <a:rPr lang="en-US" b="1" i="0">
                              <a:latin typeface="+mj-lt"/>
                            </a:rPr>
                            <m:t>,</m:t>
                          </m:r>
                          <m:r>
                            <a:rPr lang="en-US" b="1" i="0">
                              <a:latin typeface="+mj-lt"/>
                            </a:rPr>
                            <m:t>𝐢</m:t>
                          </m:r>
                        </m:sub>
                      </m:sSub>
                      <m:r>
                        <a:rPr lang="en-US" b="1" i="0">
                          <a:latin typeface="+mj-lt"/>
                        </a:rPr>
                        <m:t>+</m:t>
                      </m:r>
                      <m:sSub>
                        <m:sSubPr>
                          <m:ctrlPr>
                            <a:rPr lang="en-US" b="1">
                              <a:latin typeface="+mj-lt"/>
                            </a:rPr>
                          </m:ctrlPr>
                        </m:sSubPr>
                        <m:e>
                          <m:r>
                            <a:rPr lang="en-US" b="1" i="0">
                              <a:latin typeface="+mj-lt"/>
                            </a:rPr>
                            <m:t>𝐩</m:t>
                          </m:r>
                        </m:e>
                        <m:sub>
                          <m:r>
                            <a:rPr lang="en-US" b="1" i="0">
                              <a:latin typeface="+mj-lt"/>
                            </a:rPr>
                            <m:t>𝐍𝐅</m:t>
                          </m:r>
                          <m:r>
                            <a:rPr lang="en-US" b="1" i="0">
                              <a:latin typeface="+mj-lt"/>
                            </a:rPr>
                            <m:t>,</m:t>
                          </m:r>
                          <m:r>
                            <a:rPr lang="en-US" b="1" i="0">
                              <a:latin typeface="+mj-lt"/>
                            </a:rPr>
                            <m:t>𝐢</m:t>
                          </m:r>
                        </m:sub>
                      </m:sSub>
                      <m:r>
                        <a:rPr lang="en-US" b="1" i="0">
                          <a:latin typeface="+mj-lt"/>
                        </a:rPr>
                        <m:t>∗</m:t>
                      </m:r>
                      <m:sSub>
                        <m:sSubPr>
                          <m:ctrlPr>
                            <a:rPr lang="en-US" b="1">
                              <a:latin typeface="+mj-lt"/>
                            </a:rPr>
                          </m:ctrlPr>
                        </m:sSubPr>
                        <m:e>
                          <m:r>
                            <a:rPr lang="en-US" b="1" i="0">
                              <a:latin typeface="+mj-lt"/>
                            </a:rPr>
                            <m:t>𝐱</m:t>
                          </m:r>
                        </m:e>
                        <m:sub>
                          <m:r>
                            <a:rPr lang="en-US" b="1" i="0">
                              <a:latin typeface="+mj-lt"/>
                            </a:rPr>
                            <m:t>𝐍𝐅</m:t>
                          </m:r>
                          <m:r>
                            <a:rPr lang="en-US" b="1" i="0">
                              <a:latin typeface="+mj-lt"/>
                            </a:rPr>
                            <m:t>,</m:t>
                          </m:r>
                          <m:r>
                            <a:rPr lang="en-US" b="1" i="0">
                              <a:latin typeface="+mj-lt"/>
                            </a:rPr>
                            <m:t>𝐢</m:t>
                          </m:r>
                        </m:sub>
                      </m:sSub>
                      <m:r>
                        <a:rPr lang="en-US" b="1" i="0">
                          <a:latin typeface="+mj-lt"/>
                        </a:rPr>
                        <m:t> </m:t>
                      </m:r>
                      <m:r>
                        <a:rPr lang="en-US" b="1" i="0">
                          <a:latin typeface="+mj-lt"/>
                        </a:rPr>
                        <m:t>𝐟𝐨𝐫</m:t>
                      </m:r>
                      <m:r>
                        <a:rPr lang="en-US" b="1" i="0">
                          <a:latin typeface="+mj-lt"/>
                        </a:rPr>
                        <m:t> </m:t>
                      </m:r>
                      <m:r>
                        <a:rPr lang="en-US" b="1" i="0">
                          <a:latin typeface="+mj-lt"/>
                        </a:rPr>
                        <m:t>𝐢</m:t>
                      </m:r>
                      <m:r>
                        <a:rPr lang="en-US" b="1" i="0">
                          <a:latin typeface="+mj-lt"/>
                        </a:rPr>
                        <m:t>=</m:t>
                      </m:r>
                      <m:r>
                        <a:rPr lang="en-US" b="1" i="0">
                          <a:latin typeface="+mj-lt"/>
                        </a:rPr>
                        <m:t>𝟏</m:t>
                      </m:r>
                      <m:r>
                        <a:rPr lang="en-US" b="1" i="0">
                          <a:latin typeface="+mj-lt"/>
                        </a:rPr>
                        <m:t>,</m:t>
                      </m:r>
                      <m:r>
                        <a:rPr lang="en-US" b="1" i="0">
                          <a:latin typeface="+mj-lt"/>
                        </a:rPr>
                        <m:t>𝟐</m:t>
                      </m:r>
                      <m:r>
                        <a:rPr lang="en-US" b="1" i="0">
                          <a:latin typeface="+mj-lt"/>
                        </a:rPr>
                        <m:t>,…,</m:t>
                      </m:r>
                      <m:r>
                        <a:rPr lang="en-US" b="1" i="0">
                          <a:latin typeface="+mj-lt"/>
                        </a:rPr>
                        <m:t>𝟏𝟎</m:t>
                      </m:r>
                    </m:oMath>
                  </m:oMathPara>
                </a14:m>
                <a:endParaRPr lang="en-US" dirty="0">
                  <a:latin typeface="+mj-lt"/>
                  <a:cs typeface="Calibri" panose="020F0502020204030204" pitchFamily="34" charset="0"/>
                </a:endParaRPr>
              </a:p>
              <a:p>
                <a14:m>
                  <m:oMathPara xmlns="" xmlns:m="http://schemas.openxmlformats.org/officeDocument/2006/math">
                    <m:oMathParaPr>
                      <m:jc m:val="centerGroup"/>
                    </m:oMathParaPr>
                    <m:oMath xmlns:m="http://schemas.openxmlformats.org/officeDocument/2006/math">
                      <m:r>
                        <a:rPr lang="en-US" b="1">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14:m>
                  <m:oMathPara xmlns="" xmlns:m="http://schemas.openxmlformats.org/officeDocument/2006/math">
                    <m:oMathParaPr>
                      <m:jc m:val="centerGroup"/>
                    </m:oMathParaPr>
                    <m:oMath xmlns:m="http://schemas.openxmlformats.org/officeDocument/2006/math">
                      <m:r>
                        <a:rPr lang="en-US" b="1" i="0">
                          <a:latin typeface="Cambria Math" panose="02040503050406030204" pitchFamily="18" charset="0"/>
                        </a:rPr>
                        <m:t>𝐰𝐡𝐞𝐫𝐞</m:t>
                      </m:r>
                      <m:r>
                        <a:rPr lang="en-US" b="1" i="0">
                          <a:latin typeface="Cambria Math" panose="02040503050406030204" pitchFamily="18" charset="0"/>
                        </a:rPr>
                        <m:t>  </m:t>
                      </m:r>
                      <m:sSub>
                        <m:sSubPr>
                          <m:ctrlPr>
                            <a:rPr lang="en-US" b="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sSub>
                        <m:sSubPr>
                          <m:ctrlPr>
                            <a:rPr lang="en-US" b="1">
                              <a:latin typeface="Cambria Math" panose="02040503050406030204" pitchFamily="18" charset="0"/>
                            </a:rPr>
                          </m:ctrlPr>
                        </m:sSubPr>
                        <m:e>
                          <m:r>
                            <a:rPr lang="en-US" b="1" i="0">
                              <a:latin typeface="Cambria Math" panose="02040503050406030204" pitchFamily="18" charset="0"/>
                            </a:rPr>
                            <m:t>𝐩</m:t>
                          </m:r>
                        </m:e>
                        <m:sub>
                          <m:r>
                            <a:rPr lang="en-US" b="1" i="0">
                              <a:latin typeface="Cambria Math" panose="02040503050406030204" pitchFamily="18" charset="0"/>
                            </a:rPr>
                            <m:t>𝐍𝐅</m:t>
                          </m:r>
                          <m:r>
                            <a:rPr lang="en-US" b="1" i="0">
                              <a:latin typeface="Cambria Math" panose="02040503050406030204" pitchFamily="18" charset="0"/>
                            </a:rPr>
                            <m:t>,</m:t>
                          </m:r>
                          <m:r>
                            <a:rPr lang="en-US" b="1" i="0">
                              <a:latin typeface="Cambria Math" panose="02040503050406030204" pitchFamily="18" charset="0"/>
                            </a:rPr>
                            <m:t>𝐢</m:t>
                          </m:r>
                        </m:sub>
                      </m:sSub>
                      <m:r>
                        <a:rPr lang="en-US" b="1" i="0">
                          <a:latin typeface="Cambria Math" panose="02040503050406030204" pitchFamily="18" charset="0"/>
                        </a:rPr>
                        <m:t>=</m:t>
                      </m:r>
                      <m:r>
                        <a:rPr lang="en-US" b="1" i="0">
                          <a:latin typeface="Cambria Math" panose="02040503050406030204" pitchFamily="18" charset="0"/>
                        </a:rPr>
                        <m:t>𝟏</m:t>
                      </m:r>
                      <m:r>
                        <a:rPr lang="en-US" b="1" i="0">
                          <a:latin typeface="Cambria Math" panose="02040503050406030204" pitchFamily="18" charset="0"/>
                        </a:rPr>
                        <m:t>  </m:t>
                      </m:r>
                      <m:r>
                        <a:rPr lang="en-US" b="1" i="0">
                          <a:latin typeface="Cambria Math" panose="02040503050406030204" pitchFamily="18" charset="0"/>
                        </a:rPr>
                        <m:t>𝐟𝐨𝐫</m:t>
                      </m:r>
                      <m:r>
                        <a:rPr lang="en-US" b="1" i="0">
                          <a:latin typeface="Cambria Math" panose="02040503050406030204" pitchFamily="18" charset="0"/>
                        </a:rPr>
                        <m:t> </m:t>
                      </m:r>
                      <m:r>
                        <a:rPr lang="en-US" b="1" i="0">
                          <a:latin typeface="Cambria Math" panose="02040503050406030204" pitchFamily="18" charset="0"/>
                        </a:rPr>
                        <m:t>𝐚𝐥𝐥</m:t>
                      </m:r>
                      <m:r>
                        <a:rPr lang="en-US" b="1" i="0">
                          <a:latin typeface="Cambria Math" panose="02040503050406030204" pitchFamily="18" charset="0"/>
                        </a:rPr>
                        <m:t> </m:t>
                      </m:r>
                      <m:r>
                        <a:rPr lang="en-US" b="1" i="0">
                          <a:latin typeface="Cambria Math" panose="02040503050406030204" pitchFamily="18" charset="0"/>
                        </a:rPr>
                        <m:t>𝐢</m:t>
                      </m:r>
                      <m:r>
                        <a:rPr lang="en-US" b="1" i="0">
                          <a:latin typeface="Cambria Math" panose="02040503050406030204" pitchFamily="18" charset="0"/>
                        </a:rPr>
                        <m:t> </m:t>
                      </m:r>
                    </m:oMath>
                  </m:oMathPara>
                </a14:m>
                <a:endParaRPr lang="en-US"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 </a:t>
                </a:r>
              </a:p>
              <a:p>
                <a:r>
                  <a:rPr lang="en-US" dirty="0">
                    <a:latin typeface="Calibri" panose="020F0502020204030204" pitchFamily="34" charset="0"/>
                    <a:cs typeface="Calibri" panose="020F0502020204030204" pitchFamily="34" charset="0"/>
                  </a:rPr>
                  <a:t>You will use this formula to calculate the expected marginal damage (MD) for each flood level for the four different sea level rise scenarios: slow, medium, fast, and extreme. Note that since the marginal damages of no flood occurring will always be zero, the second term in the equation drops out, and you only have to calculate </a:t>
                </a:r>
                <a:r>
                  <a:rPr lang="en-US" i="1" dirty="0" err="1">
                    <a:latin typeface="Calibri" panose="020F0502020204030204" pitchFamily="34" charset="0"/>
                    <a:cs typeface="Calibri" panose="020F0502020204030204" pitchFamily="34" charset="0"/>
                  </a:rPr>
                  <a:t>p</a:t>
                </a:r>
                <a:r>
                  <a:rPr lang="en-US" i="1" baseline="-25000" dirty="0" err="1">
                    <a:latin typeface="Calibri" panose="020F0502020204030204" pitchFamily="34" charset="0"/>
                    <a:cs typeface="Calibri" panose="020F0502020204030204" pitchFamily="34" charset="0"/>
                  </a:rPr>
                  <a:t>F,i</a:t>
                </a:r>
                <a:r>
                  <a:rPr lang="en-US" i="1" dirty="0">
                    <a:latin typeface="Calibri" panose="020F0502020204030204" pitchFamily="34" charset="0"/>
                    <a:cs typeface="Calibri" panose="020F0502020204030204" pitchFamily="34" charset="0"/>
                  </a:rPr>
                  <a:t> * </a:t>
                </a:r>
                <a:r>
                  <a:rPr lang="en-US" i="1" dirty="0" err="1">
                    <a:latin typeface="Calibri" panose="020F0502020204030204" pitchFamily="34" charset="0"/>
                    <a:cs typeface="Calibri" panose="020F0502020204030204" pitchFamily="34" charset="0"/>
                  </a:rPr>
                  <a:t>x</a:t>
                </a:r>
                <a:r>
                  <a:rPr lang="en-US" i="1" baseline="-25000" dirty="0" err="1">
                    <a:latin typeface="Calibri" panose="020F0502020204030204" pitchFamily="34" charset="0"/>
                    <a:cs typeface="Calibri" panose="020F0502020204030204" pitchFamily="34" charset="0"/>
                  </a:rPr>
                  <a:t>F,i</a:t>
                </a:r>
                <a:r>
                  <a:rPr lang="en-US" i="1" baseline="-25000" dirty="0">
                    <a:latin typeface="Calibri" panose="020F0502020204030204" pitchFamily="34" charset="0"/>
                    <a:cs typeface="Calibri" panose="020F0502020204030204" pitchFamily="34" charset="0"/>
                  </a:rPr>
                  <a:t> .</a:t>
                </a:r>
                <a:endParaRPr lang="en-US" dirty="0">
                  <a:latin typeface="Calibri" panose="020F0502020204030204" pitchFamily="34" charset="0"/>
                  <a:cs typeface="Calibri" panose="020F0502020204030204" pitchFamily="34" charset="0"/>
                </a:endParaRPr>
              </a:p>
            </p:txBody>
          </p:sp>
        </mc:Choice>
        <mc:Fallback xmlns="">
          <p:sp>
            <p:nvSpPr>
              <p:cNvPr id="4" name="Rectangle 3">
                <a:extLst>
                  <a:ext uri="{FF2B5EF4-FFF2-40B4-BE49-F238E27FC236}">
                    <a16:creationId xmlns:a16="http://schemas.microsoft.com/office/drawing/2014/main" id="{EB36CA16-6CB9-AC4A-9D2C-2E6A9D3B16E0}"/>
                  </a:ext>
                </a:extLst>
              </p:cNvPr>
              <p:cNvSpPr>
                <a:spLocks noRot="1" noChangeAspect="1" noMove="1" noResize="1" noEditPoints="1" noAdjustHandles="1" noChangeArrowheads="1" noChangeShapeType="1" noTextEdit="1"/>
              </p:cNvSpPr>
              <p:nvPr/>
            </p:nvSpPr>
            <p:spPr>
              <a:xfrm>
                <a:off x="132992" y="838935"/>
                <a:ext cx="11780875" cy="5933676"/>
              </a:xfrm>
              <a:prstGeom prst="rect">
                <a:avLst/>
              </a:prstGeom>
              <a:blipFill>
                <a:blip r:embed="rId3"/>
                <a:stretch>
                  <a:fillRect l="-323" t="-426" r="-215" b="-640"/>
                </a:stretch>
              </a:blipFill>
              <a:ln>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 xmlns:a16="http://schemas.microsoft.com/office/drawing/2014/main" id="{DB45C7D6-FB04-C940-9794-94079B7AD559}"/>
              </a:ext>
            </a:extLst>
          </p:cNvPr>
          <p:cNvSpPr>
            <a:spLocks noGrp="1"/>
          </p:cNvSpPr>
          <p:nvPr>
            <p:ph type="sldNum" sz="quarter" idx="12"/>
          </p:nvPr>
        </p:nvSpPr>
        <p:spPr>
          <a:xfrm>
            <a:off x="9448800" y="6467063"/>
            <a:ext cx="2743200" cy="365125"/>
          </a:xfrm>
        </p:spPr>
        <p:txBody>
          <a:bodyPr/>
          <a:lstStyle/>
          <a:p>
            <a:fld id="{28DE8CCF-C11A-0949-8C31-4D223438836F}" type="slidenum">
              <a:rPr lang="en-US" smtClean="0"/>
              <a:t>12</a:t>
            </a:fld>
            <a:endParaRPr lang="en-US" dirty="0"/>
          </a:p>
        </p:txBody>
      </p:sp>
    </p:spTree>
    <p:extLst>
      <p:ext uri="{BB962C8B-B14F-4D97-AF65-F5344CB8AC3E}">
        <p14:creationId xmlns:p14="http://schemas.microsoft.com/office/powerpoint/2010/main" val="2966600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 xmlns:a16="http://schemas.microsoft.com/office/drawing/2014/main" id="{EB36CA16-6CB9-AC4A-9D2C-2E6A9D3B16E0}"/>
              </a:ext>
            </a:extLst>
          </p:cNvPr>
          <p:cNvSpPr/>
          <p:nvPr/>
        </p:nvSpPr>
        <p:spPr>
          <a:xfrm>
            <a:off x="342558" y="923490"/>
            <a:ext cx="11506877" cy="1200329"/>
          </a:xfrm>
          <a:prstGeom prst="rect">
            <a:avLst/>
          </a:prstGeom>
          <a:ln>
            <a:solidFill>
              <a:schemeClr val="tx1"/>
            </a:solidFill>
          </a:ln>
        </p:spPr>
        <p:txBody>
          <a:bodyPr wrap="square">
            <a:spAutoFit/>
          </a:bodyPr>
          <a:lstStyle/>
          <a:p>
            <a:r>
              <a:rPr lang="en-US" dirty="0"/>
              <a:t>Now you will use the formula from the previous slide to calculate the expected marginal damages for each flood level in Table 2. They have already been calculated for you for the “Slow” sea level rise scenario for the year 2050. You will calculate them for the “Medium” scenario below. (Note that the marginal damages in column B are the same as the ones you calculated above in Table 1.) </a:t>
            </a:r>
          </a:p>
        </p:txBody>
      </p:sp>
      <p:sp>
        <p:nvSpPr>
          <p:cNvPr id="3" name="Rectangle 2">
            <a:extLst>
              <a:ext uri="{FF2B5EF4-FFF2-40B4-BE49-F238E27FC236}">
                <a16:creationId xmlns="" xmlns:a16="http://schemas.microsoft.com/office/drawing/2014/main" id="{A6E73596-3C04-5345-9B32-876D42880BA0}"/>
              </a:ext>
            </a:extLst>
          </p:cNvPr>
          <p:cNvSpPr/>
          <p:nvPr/>
        </p:nvSpPr>
        <p:spPr>
          <a:xfrm>
            <a:off x="7306219" y="2314584"/>
            <a:ext cx="4709133" cy="3016210"/>
          </a:xfrm>
          <a:prstGeom prst="rect">
            <a:avLst/>
          </a:prstGeom>
        </p:spPr>
        <p:txBody>
          <a:bodyPr wrap="square">
            <a:spAutoFit/>
          </a:bodyPr>
          <a:lstStyle/>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1. To calculate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Expected MD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for the </a:t>
            </a:r>
            <a:r>
              <a:rPr lang="en-US" b="1" dirty="0">
                <a:solidFill>
                  <a:srgbClr val="FF0000"/>
                </a:solidFill>
                <a:latin typeface="Calibri" panose="020F0502020204030204" pitchFamily="34" charset="0"/>
                <a:ea typeface="Times New Roman" panose="02020603050405020304" pitchFamily="18" charset="0"/>
                <a:cs typeface="Calibri" panose="020F0502020204030204" pitchFamily="34" charset="0"/>
              </a:rPr>
              <a:t>Medium</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SLR scenario in Table 2, multiply the marginal damage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x</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by the probability of flooding (</a:t>
            </a:r>
            <a:r>
              <a:rPr lang="en-US" i="1" dirty="0">
                <a:solidFill>
                  <a:srgbClr val="FF0000"/>
                </a:solidFill>
                <a:effectLst/>
                <a:latin typeface="Calibri" panose="020F0502020204030204" pitchFamily="34" charset="0"/>
                <a:ea typeface="Times New Roman" panose="02020603050405020304" pitchFamily="18" charset="0"/>
                <a:cs typeface="Calibri" panose="020F0502020204030204" pitchFamily="34" charset="0"/>
              </a:rPr>
              <a:t>p</a:t>
            </a:r>
            <a:r>
              <a:rPr lang="en-US" i="1" baseline="-25000" dirty="0">
                <a:solidFill>
                  <a:srgbClr val="FF0000"/>
                </a:solidFill>
                <a:latin typeface="Calibri" panose="020F0502020204030204" pitchFamily="34" charset="0"/>
                <a:ea typeface="Times New Roman" panose="02020603050405020304" pitchFamily="18" charset="0"/>
                <a:cs typeface="Calibri" panose="020F0502020204030204" pitchFamily="34" charset="0"/>
              </a:rPr>
              <a:t>F,1 </a:t>
            </a:r>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 for a max flood height of 1ft using the formula “=B25*E25”.</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2. Drag down the formula to replicate it in the rest of the column. </a:t>
            </a:r>
          </a:p>
          <a:p>
            <a:endParaRPr lang="en-US" sz="1200" dirty="0">
              <a:solidFill>
                <a:srgbClr val="FF0000"/>
              </a:solidFill>
              <a:latin typeface="Calibri" panose="020F0502020204030204" pitchFamily="34" charset="0"/>
              <a:cs typeface="Calibri" panose="020F0502020204030204" pitchFamily="34" charset="0"/>
            </a:endParaRPr>
          </a:p>
          <a:p>
            <a:r>
              <a:rPr lang="en-US" dirty="0">
                <a:solidFill>
                  <a:srgbClr val="FF0000"/>
                </a:solidFill>
                <a:latin typeface="Calibri" panose="020F0502020204030204" pitchFamily="34" charset="0"/>
                <a:cs typeface="Calibri" panose="020F0502020204030204" pitchFamily="34" charset="0"/>
              </a:rPr>
              <a:t>3. Repeat this process for the </a:t>
            </a:r>
            <a:r>
              <a:rPr lang="en-US" b="1" dirty="0">
                <a:solidFill>
                  <a:srgbClr val="FF0000"/>
                </a:solidFill>
                <a:latin typeface="Calibri" panose="020F0502020204030204" pitchFamily="34" charset="0"/>
                <a:cs typeface="Calibri" panose="020F0502020204030204" pitchFamily="34" charset="0"/>
              </a:rPr>
              <a:t>Fast</a:t>
            </a:r>
            <a:r>
              <a:rPr lang="en-US" dirty="0">
                <a:solidFill>
                  <a:srgbClr val="FF0000"/>
                </a:solidFill>
                <a:latin typeface="Calibri" panose="020F0502020204030204" pitchFamily="34" charset="0"/>
                <a:cs typeface="Calibri" panose="020F0502020204030204" pitchFamily="34" charset="0"/>
              </a:rPr>
              <a:t> and </a:t>
            </a:r>
            <a:r>
              <a:rPr lang="en-US" b="1" dirty="0">
                <a:solidFill>
                  <a:srgbClr val="FF0000"/>
                </a:solidFill>
                <a:latin typeface="Calibri" panose="020F0502020204030204" pitchFamily="34" charset="0"/>
                <a:cs typeface="Calibri" panose="020F0502020204030204" pitchFamily="34" charset="0"/>
              </a:rPr>
              <a:t>Extreme</a:t>
            </a:r>
            <a:r>
              <a:rPr lang="en-US" dirty="0">
                <a:solidFill>
                  <a:srgbClr val="FF0000"/>
                </a:solidFill>
                <a:latin typeface="Calibri" panose="020F0502020204030204" pitchFamily="34" charset="0"/>
                <a:cs typeface="Calibri" panose="020F0502020204030204" pitchFamily="34" charset="0"/>
              </a:rPr>
              <a:t> scenarios to complete Table 2. </a:t>
            </a:r>
          </a:p>
        </p:txBody>
      </p:sp>
      <p:sp>
        <p:nvSpPr>
          <p:cNvPr id="9" name="TextBox 8">
            <a:extLst>
              <a:ext uri="{FF2B5EF4-FFF2-40B4-BE49-F238E27FC236}">
                <a16:creationId xmlns="" xmlns:a16="http://schemas.microsoft.com/office/drawing/2014/main" id="{250BD381-80E8-D84B-8B21-A1379920C336}"/>
              </a:ext>
            </a:extLst>
          </p:cNvPr>
          <p:cNvSpPr txBox="1"/>
          <p:nvPr/>
        </p:nvSpPr>
        <p:spPr>
          <a:xfrm>
            <a:off x="393480" y="5707042"/>
            <a:ext cx="11286875"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Discuss with a partner or in a small group how you would interpret the value in cell F29 in Table 2 in your Excel spreadsheet. Be as specific as possible. </a:t>
            </a:r>
          </a:p>
        </p:txBody>
      </p:sp>
      <p:sp>
        <p:nvSpPr>
          <p:cNvPr id="6" name="Slide Number Placeholder 5">
            <a:extLst>
              <a:ext uri="{FF2B5EF4-FFF2-40B4-BE49-F238E27FC236}">
                <a16:creationId xmlns="" xmlns:a16="http://schemas.microsoft.com/office/drawing/2014/main" id="{80C8FBCA-7FFD-6A49-8C16-A2F522743A69}"/>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13</a:t>
            </a:fld>
            <a:endParaRPr lang="en-US" dirty="0"/>
          </a:p>
        </p:txBody>
      </p:sp>
      <p:pic>
        <p:nvPicPr>
          <p:cNvPr id="10" name="Picture 9">
            <a:extLst>
              <a:ext uri="{FF2B5EF4-FFF2-40B4-BE49-F238E27FC236}">
                <a16:creationId xmlns="" xmlns:a16="http://schemas.microsoft.com/office/drawing/2014/main" id="{CEE89B59-E715-DF45-B3A8-8156C978F511}"/>
              </a:ext>
            </a:extLst>
          </p:cNvPr>
          <p:cNvPicPr>
            <a:picLocks noChangeAspect="1"/>
          </p:cNvPicPr>
          <p:nvPr/>
        </p:nvPicPr>
        <p:blipFill>
          <a:blip r:embed="rId3"/>
          <a:stretch>
            <a:fillRect/>
          </a:stretch>
        </p:blipFill>
        <p:spPr>
          <a:xfrm>
            <a:off x="393480" y="2314583"/>
            <a:ext cx="6834486" cy="3016211"/>
          </a:xfrm>
          <a:prstGeom prst="rect">
            <a:avLst/>
          </a:prstGeom>
        </p:spPr>
      </p:pic>
    </p:spTree>
    <p:extLst>
      <p:ext uri="{BB962C8B-B14F-4D97-AF65-F5344CB8AC3E}">
        <p14:creationId xmlns:p14="http://schemas.microsoft.com/office/powerpoint/2010/main" val="2665287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1: Calculating Expected Damages from Flooding </a:t>
            </a:r>
          </a:p>
        </p:txBody>
      </p:sp>
      <p:sp>
        <p:nvSpPr>
          <p:cNvPr id="4" name="Rectangle 3">
            <a:extLst>
              <a:ext uri="{FF2B5EF4-FFF2-40B4-BE49-F238E27FC236}">
                <a16:creationId xmlns="" xmlns:a16="http://schemas.microsoft.com/office/drawing/2014/main" id="{EB36CA16-6CB9-AC4A-9D2C-2E6A9D3B16E0}"/>
              </a:ext>
            </a:extLst>
          </p:cNvPr>
          <p:cNvSpPr/>
          <p:nvPr/>
        </p:nvSpPr>
        <p:spPr>
          <a:xfrm>
            <a:off x="143205" y="827622"/>
            <a:ext cx="11888961" cy="646331"/>
          </a:xfrm>
          <a:prstGeom prst="rect">
            <a:avLst/>
          </a:prstGeom>
          <a:ln>
            <a:solidFill>
              <a:schemeClr val="tx1"/>
            </a:solidFill>
          </a:ln>
        </p:spPr>
        <p:txBody>
          <a:bodyPr wrap="square">
            <a:spAutoFit/>
          </a:bodyPr>
          <a:lstStyle/>
          <a:p>
            <a:r>
              <a:rPr lang="en-US" dirty="0"/>
              <a:t>Now you will complete Table 3 which shows the expected marginal damages for the year 2100. To do this you will need to get data on the probability of flooding at each water level for the year 2100 from the Surging Seas Risk Finder website.</a:t>
            </a:r>
          </a:p>
        </p:txBody>
      </p:sp>
      <p:sp>
        <p:nvSpPr>
          <p:cNvPr id="3" name="Rectangle 2">
            <a:extLst>
              <a:ext uri="{FF2B5EF4-FFF2-40B4-BE49-F238E27FC236}">
                <a16:creationId xmlns="" xmlns:a16="http://schemas.microsoft.com/office/drawing/2014/main" id="{A6E73596-3C04-5345-9B32-876D42880BA0}"/>
              </a:ext>
            </a:extLst>
          </p:cNvPr>
          <p:cNvSpPr/>
          <p:nvPr/>
        </p:nvSpPr>
        <p:spPr>
          <a:xfrm>
            <a:off x="6746492" y="1570867"/>
            <a:ext cx="5302294" cy="4154984"/>
          </a:xfrm>
          <a:prstGeom prst="rect">
            <a:avLst/>
          </a:prstGeom>
        </p:spPr>
        <p:txBody>
          <a:bodyPr wrap="square">
            <a:spAutoFit/>
          </a:bodyPr>
          <a:lstStyle/>
          <a:p>
            <a:r>
              <a:rPr lang="en-US" dirty="0">
                <a:solidFill>
                  <a:srgbClr val="FF0000"/>
                </a:solidFill>
              </a:rPr>
              <a:t>1. On the Risk Finder website for your region select the “Medium” sea level scenario on the right side of the graph and the 4 ft water level on the left side (default). </a:t>
            </a:r>
          </a:p>
          <a:p>
            <a:endParaRPr lang="en-US" sz="1000" dirty="0">
              <a:solidFill>
                <a:srgbClr val="FF0000"/>
              </a:solidFill>
            </a:endParaRPr>
          </a:p>
          <a:p>
            <a:r>
              <a:rPr lang="en-US" dirty="0">
                <a:solidFill>
                  <a:srgbClr val="FF0000"/>
                </a:solidFill>
              </a:rPr>
              <a:t>2. Hover over the year of interest on the bar chart (2050)  to see the probability of at least one flood of 4 ft or higher by 2050 (51% or 0.51 for Tacoma, WA).</a:t>
            </a:r>
          </a:p>
          <a:p>
            <a:endParaRPr lang="en-US" sz="1000" dirty="0">
              <a:solidFill>
                <a:srgbClr val="FF0000"/>
              </a:solidFill>
            </a:endParaRPr>
          </a:p>
          <a:p>
            <a:r>
              <a:rPr lang="en-US" dirty="0">
                <a:solidFill>
                  <a:srgbClr val="FF0000"/>
                </a:solidFill>
              </a:rPr>
              <a:t>3. Fill out the “Probability” column in Table 3 for the Medium rise scenario by repeating this process to find the probabilities for each level of flooding </a:t>
            </a:r>
            <a:r>
              <a:rPr lang="en-US" b="1" dirty="0">
                <a:solidFill>
                  <a:srgbClr val="FF0000"/>
                </a:solidFill>
              </a:rPr>
              <a:t>for the year 2100</a:t>
            </a:r>
            <a:r>
              <a:rPr lang="en-US" dirty="0">
                <a:solidFill>
                  <a:srgbClr val="FF0000"/>
                </a:solidFill>
              </a:rPr>
              <a:t>.</a:t>
            </a:r>
          </a:p>
          <a:p>
            <a:endParaRPr lang="en-US" sz="1000" dirty="0">
              <a:solidFill>
                <a:srgbClr val="FF0000"/>
              </a:solidFill>
            </a:endParaRPr>
          </a:p>
          <a:p>
            <a:r>
              <a:rPr lang="en-US" dirty="0">
                <a:solidFill>
                  <a:srgbClr val="FF0000"/>
                </a:solidFill>
              </a:rPr>
              <a:t>4. Complete the rest of Table 3 by calculating the expected MD for the Medium, Fast, and Extreme scenarios.  </a:t>
            </a:r>
          </a:p>
        </p:txBody>
      </p:sp>
      <p:sp>
        <p:nvSpPr>
          <p:cNvPr id="10" name="TextBox 9">
            <a:extLst>
              <a:ext uri="{FF2B5EF4-FFF2-40B4-BE49-F238E27FC236}">
                <a16:creationId xmlns="" xmlns:a16="http://schemas.microsoft.com/office/drawing/2014/main" id="{9AFD7D38-8D40-1C42-98F2-CE840EAE50CF}"/>
              </a:ext>
            </a:extLst>
          </p:cNvPr>
          <p:cNvSpPr txBox="1"/>
          <p:nvPr/>
        </p:nvSpPr>
        <p:spPr>
          <a:xfrm>
            <a:off x="1115212" y="1570867"/>
            <a:ext cx="4705455" cy="307777"/>
          </a:xfrm>
          <a:prstGeom prst="rect">
            <a:avLst/>
          </a:prstGeom>
          <a:noFill/>
        </p:spPr>
        <p:txBody>
          <a:bodyPr wrap="none" rtlCol="0">
            <a:spAutoFit/>
          </a:bodyPr>
          <a:lstStyle/>
          <a:p>
            <a:r>
              <a:rPr lang="en-US" sz="1400" dirty="0"/>
              <a:t>Note: Make sure the setting is for “Multi-year risk of flooding” </a:t>
            </a:r>
          </a:p>
        </p:txBody>
      </p:sp>
      <p:sp>
        <p:nvSpPr>
          <p:cNvPr id="5" name="Slide Number Placeholder 4">
            <a:extLst>
              <a:ext uri="{FF2B5EF4-FFF2-40B4-BE49-F238E27FC236}">
                <a16:creationId xmlns="" xmlns:a16="http://schemas.microsoft.com/office/drawing/2014/main" id="{50C45A39-4101-8D41-AA03-0AB67327F8F1}"/>
              </a:ext>
            </a:extLst>
          </p:cNvPr>
          <p:cNvSpPr>
            <a:spLocks noGrp="1"/>
          </p:cNvSpPr>
          <p:nvPr>
            <p:ph type="sldNum" sz="quarter" idx="12"/>
          </p:nvPr>
        </p:nvSpPr>
        <p:spPr>
          <a:xfrm>
            <a:off x="9448800" y="6476004"/>
            <a:ext cx="2743200" cy="365125"/>
          </a:xfrm>
        </p:spPr>
        <p:txBody>
          <a:bodyPr/>
          <a:lstStyle/>
          <a:p>
            <a:fld id="{28DE8CCF-C11A-0949-8C31-4D223438836F}" type="slidenum">
              <a:rPr lang="en-US" smtClean="0"/>
              <a:t>14</a:t>
            </a:fld>
            <a:endParaRPr lang="en-US" dirty="0"/>
          </a:p>
        </p:txBody>
      </p:sp>
      <p:pic>
        <p:nvPicPr>
          <p:cNvPr id="6" name="Picture 5">
            <a:extLst>
              <a:ext uri="{FF2B5EF4-FFF2-40B4-BE49-F238E27FC236}">
                <a16:creationId xmlns="" xmlns:a16="http://schemas.microsoft.com/office/drawing/2014/main" id="{3CC640E5-C7C4-CF4A-BAEF-BED8F9556C34}"/>
              </a:ext>
            </a:extLst>
          </p:cNvPr>
          <p:cNvPicPr>
            <a:picLocks noChangeAspect="1"/>
          </p:cNvPicPr>
          <p:nvPr/>
        </p:nvPicPr>
        <p:blipFill>
          <a:blip r:embed="rId3"/>
          <a:stretch>
            <a:fillRect/>
          </a:stretch>
        </p:blipFill>
        <p:spPr>
          <a:xfrm>
            <a:off x="143204" y="1887362"/>
            <a:ext cx="6509369" cy="3685056"/>
          </a:xfrm>
          <a:prstGeom prst="rect">
            <a:avLst/>
          </a:prstGeom>
        </p:spPr>
      </p:pic>
      <p:cxnSp>
        <p:nvCxnSpPr>
          <p:cNvPr id="12" name="Straight Arrow Connector 11">
            <a:extLst>
              <a:ext uri="{FF2B5EF4-FFF2-40B4-BE49-F238E27FC236}">
                <a16:creationId xmlns="" xmlns:a16="http://schemas.microsoft.com/office/drawing/2014/main" id="{8A899800-40ED-F545-8A3F-412ACC311889}"/>
              </a:ext>
            </a:extLst>
          </p:cNvPr>
          <p:cNvCxnSpPr>
            <a:cxnSpLocks/>
          </p:cNvCxnSpPr>
          <p:nvPr/>
        </p:nvCxnSpPr>
        <p:spPr>
          <a:xfrm>
            <a:off x="4529096" y="1878644"/>
            <a:ext cx="0" cy="91925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9" name="TextBox 8">
            <a:extLst>
              <a:ext uri="{FF2B5EF4-FFF2-40B4-BE49-F238E27FC236}">
                <a16:creationId xmlns="" xmlns:a16="http://schemas.microsoft.com/office/drawing/2014/main" id="{FB6216C7-3C31-6D43-B2C5-8A79E9EC98DD}"/>
              </a:ext>
            </a:extLst>
          </p:cNvPr>
          <p:cNvSpPr txBox="1"/>
          <p:nvPr/>
        </p:nvSpPr>
        <p:spPr>
          <a:xfrm>
            <a:off x="132053" y="5755033"/>
            <a:ext cx="11763263"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The multi-year likelihood is the probability of at least one flood occurring in the given period (e.g. 2016-2050), though there could be more. Consider the assumptions made in this analysis so far, would more than one flood occurring in the period affect the damage costs? Why or why not? </a:t>
            </a:r>
          </a:p>
        </p:txBody>
      </p:sp>
    </p:spTree>
    <p:extLst>
      <p:ext uri="{BB962C8B-B14F-4D97-AF65-F5344CB8AC3E}">
        <p14:creationId xmlns:p14="http://schemas.microsoft.com/office/powerpoint/2010/main" val="3040720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307067" y="1072003"/>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What is storm surge and how will it affect </a:t>
            </a:r>
            <a:r>
              <a:rPr lang="en-US" sz="3600" dirty="0" smtClean="0">
                <a:latin typeface="Calibri" panose="020F0502020204030204" pitchFamily="34" charset="0"/>
                <a:ea typeface="Times New Roman" panose="02020603050405020304" pitchFamily="18" charset="0"/>
                <a:cs typeface="Calibri" panose="020F0502020204030204" pitchFamily="34" charset="0"/>
              </a:rPr>
              <a:t>us?</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How should we prepare?</a:t>
            </a:r>
            <a:endParaRPr lang="en-US" sz="3600"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2</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4648162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307067" y="1072003"/>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rPr>
              <a:t>What is storm surge and how will it affect </a:t>
            </a:r>
            <a:r>
              <a:rPr lang="en-US" sz="36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rPr>
              <a:t>us?</a:t>
            </a:r>
            <a:endParaRPr lang="en-US" sz="36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How should we prepare?</a:t>
            </a:r>
            <a:endParaRPr lang="en-US" sz="3600"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3</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319697792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Storm Surge</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B21E38D-598D-8644-A7AA-99026EAE9FCF}"/>
              </a:ext>
            </a:extLst>
          </p:cNvPr>
          <p:cNvSpPr>
            <a:spLocks noGrp="1"/>
          </p:cNvSpPr>
          <p:nvPr>
            <p:ph type="sldNum" sz="quarter" idx="12"/>
          </p:nvPr>
        </p:nvSpPr>
        <p:spPr>
          <a:xfrm>
            <a:off x="9448800" y="6443372"/>
            <a:ext cx="2743200" cy="365125"/>
          </a:xfrm>
        </p:spPr>
        <p:txBody>
          <a:bodyPr/>
          <a:lstStyle/>
          <a:p>
            <a:fld id="{28DE8CCF-C11A-0949-8C31-4D223438836F}" type="slidenum">
              <a:rPr lang="en-US" smtClean="0"/>
              <a:t>4</a:t>
            </a:fld>
            <a:endParaRPr lang="en-US"/>
          </a:p>
        </p:txBody>
      </p:sp>
      <p:sp>
        <p:nvSpPr>
          <p:cNvPr id="8" name="TextBox 7"/>
          <p:cNvSpPr txBox="1"/>
          <p:nvPr/>
        </p:nvSpPr>
        <p:spPr>
          <a:xfrm>
            <a:off x="317520" y="918431"/>
            <a:ext cx="8692111" cy="1754327"/>
          </a:xfrm>
          <a:prstGeom prst="rect">
            <a:avLst/>
          </a:prstGeom>
          <a:noFill/>
        </p:spPr>
        <p:txBody>
          <a:bodyPr wrap="square" rtlCol="0">
            <a:spAutoFit/>
          </a:bodyPr>
          <a:lstStyle/>
          <a:p>
            <a:pPr marL="571500" indent="-571500">
              <a:buFont typeface="Arial"/>
              <a:buChar char="•"/>
            </a:pPr>
            <a:r>
              <a:rPr lang="en-US" sz="3600" dirty="0" smtClean="0">
                <a:solidFill>
                  <a:srgbClr val="000000"/>
                </a:solidFill>
                <a:latin typeface="Lucida Grande"/>
                <a:ea typeface="Lucida Grande"/>
                <a:cs typeface="Lucida Grande"/>
              </a:rPr>
              <a:t>Storm surge is a rise in sea level due to an intense storm.</a:t>
            </a:r>
          </a:p>
          <a:p>
            <a:pPr marL="571500" indent="-571500">
              <a:buFont typeface="Arial"/>
              <a:buChar char="•"/>
            </a:pPr>
            <a:r>
              <a:rPr lang="en-US" sz="3600" dirty="0" smtClean="0">
                <a:solidFill>
                  <a:srgbClr val="000000"/>
                </a:solidFill>
                <a:latin typeface="Lucida Grande"/>
                <a:ea typeface="Lucida Grande"/>
                <a:cs typeface="Lucida Grande"/>
              </a:rPr>
              <a:t>Sea level rise adds to storm surge.</a:t>
            </a:r>
            <a:endParaRPr lang="en-US" sz="2400" dirty="0"/>
          </a:p>
        </p:txBody>
      </p:sp>
      <p:sp>
        <p:nvSpPr>
          <p:cNvPr id="5" name="Rectangle 4"/>
          <p:cNvSpPr/>
          <p:nvPr/>
        </p:nvSpPr>
        <p:spPr>
          <a:xfrm>
            <a:off x="317520" y="5853571"/>
            <a:ext cx="6096000" cy="923330"/>
          </a:xfrm>
          <a:prstGeom prst="rect">
            <a:avLst/>
          </a:prstGeom>
        </p:spPr>
        <p:txBody>
          <a:bodyPr>
            <a:spAutoFit/>
          </a:bodyPr>
          <a:lstStyle/>
          <a:p>
            <a:r>
              <a:rPr lang="en-US" dirty="0"/>
              <a:t>By </a:t>
            </a:r>
            <a:r>
              <a:rPr lang="en-US" dirty="0" err="1"/>
              <a:t>SuperManu</a:t>
            </a:r>
            <a:r>
              <a:rPr lang="en-US" dirty="0"/>
              <a:t> - </a:t>
            </a:r>
            <a:r>
              <a:rPr lang="en-US" dirty="0" err="1"/>
              <a:t>Image:Surge</a:t>
            </a:r>
            <a:r>
              <a:rPr lang="en-US" dirty="0"/>
              <a:t> </a:t>
            </a:r>
            <a:r>
              <a:rPr lang="en-US" dirty="0" err="1"/>
              <a:t>big.jpg</a:t>
            </a:r>
            <a:r>
              <a:rPr lang="en-US" dirty="0"/>
              <a:t> by Robert </a:t>
            </a:r>
            <a:r>
              <a:rPr lang="en-US" dirty="0" err="1"/>
              <a:t>Simmon</a:t>
            </a:r>
            <a:r>
              <a:rPr lang="en-US" dirty="0"/>
              <a:t>, NASA GSFC, via NOAA. Uploaded by Pierre </a:t>
            </a:r>
            <a:r>
              <a:rPr lang="en-US" dirty="0" err="1"/>
              <a:t>cb</a:t>
            </a:r>
            <a:r>
              <a:rPr lang="en-US" dirty="0"/>
              <a:t>, Public Domain, https://</a:t>
            </a:r>
            <a:r>
              <a:rPr lang="en-US" dirty="0" err="1"/>
              <a:t>commons.wikimedia.org</a:t>
            </a:r>
            <a:r>
              <a:rPr lang="en-US" dirty="0"/>
              <a:t>/w/</a:t>
            </a:r>
            <a:r>
              <a:rPr lang="en-US" dirty="0" err="1"/>
              <a:t>index.php?curid</a:t>
            </a:r>
            <a:r>
              <a:rPr lang="en-US" dirty="0"/>
              <a:t>=2264485</a:t>
            </a:r>
          </a:p>
        </p:txBody>
      </p:sp>
      <p:pic>
        <p:nvPicPr>
          <p:cNvPr id="9" name="Picture 8" descr="1920px-Surge-en.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520" y="3126245"/>
            <a:ext cx="8207627" cy="2727326"/>
          </a:xfrm>
          <a:prstGeom prst="rect">
            <a:avLst/>
          </a:prstGeom>
        </p:spPr>
      </p:pic>
      <p:sp>
        <p:nvSpPr>
          <p:cNvPr id="4" name="Rectangle 3"/>
          <p:cNvSpPr/>
          <p:nvPr/>
        </p:nvSpPr>
        <p:spPr>
          <a:xfrm>
            <a:off x="8798518" y="3376690"/>
            <a:ext cx="3108437" cy="1200328"/>
          </a:xfrm>
          <a:prstGeom prst="rect">
            <a:avLst/>
          </a:prstGeom>
        </p:spPr>
        <p:txBody>
          <a:bodyPr wrap="square">
            <a:spAutoFit/>
          </a:bodyPr>
          <a:lstStyle/>
          <a:p>
            <a:pPr marL="457200" indent="-457200">
              <a:buFont typeface="Arial"/>
              <a:buChar char="•"/>
            </a:pPr>
            <a:r>
              <a:rPr lang="en-US" sz="2400" dirty="0">
                <a:solidFill>
                  <a:srgbClr val="000000"/>
                </a:solidFill>
                <a:latin typeface="Lucida Grande"/>
                <a:ea typeface="Lucida Grande"/>
                <a:cs typeface="Lucida Grande"/>
              </a:rPr>
              <a:t>Flooding</a:t>
            </a:r>
          </a:p>
          <a:p>
            <a:pPr marL="457200" indent="-457200">
              <a:buFont typeface="Arial"/>
              <a:buChar char="•"/>
            </a:pPr>
            <a:r>
              <a:rPr lang="en-US" sz="2400" dirty="0">
                <a:solidFill>
                  <a:srgbClr val="000000"/>
                </a:solidFill>
                <a:latin typeface="Lucida Grande"/>
                <a:ea typeface="Lucida Grande"/>
                <a:cs typeface="Lucida Grande"/>
              </a:rPr>
              <a:t>Severe damage</a:t>
            </a:r>
          </a:p>
          <a:p>
            <a:pPr marL="457200" indent="-457200">
              <a:buFont typeface="Arial"/>
              <a:buChar char="•"/>
            </a:pPr>
            <a:r>
              <a:rPr lang="en-US" sz="2400" dirty="0">
                <a:solidFill>
                  <a:srgbClr val="000000"/>
                </a:solidFill>
                <a:latin typeface="Lucida Grande"/>
                <a:ea typeface="Lucida Grande"/>
                <a:cs typeface="Lucida Grande"/>
              </a:rPr>
              <a:t>Loss of lives</a:t>
            </a:r>
          </a:p>
        </p:txBody>
      </p:sp>
    </p:spTree>
    <p:extLst>
      <p:ext uri="{BB962C8B-B14F-4D97-AF65-F5344CB8AC3E}">
        <p14:creationId xmlns:p14="http://schemas.microsoft.com/office/powerpoint/2010/main" val="347276889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Storm Surge</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B21E38D-598D-8644-A7AA-99026EAE9FCF}"/>
              </a:ext>
            </a:extLst>
          </p:cNvPr>
          <p:cNvSpPr>
            <a:spLocks noGrp="1"/>
          </p:cNvSpPr>
          <p:nvPr>
            <p:ph type="sldNum" sz="quarter" idx="12"/>
          </p:nvPr>
        </p:nvSpPr>
        <p:spPr>
          <a:xfrm>
            <a:off x="9448800" y="6443372"/>
            <a:ext cx="2743200" cy="365125"/>
          </a:xfrm>
        </p:spPr>
        <p:txBody>
          <a:bodyPr/>
          <a:lstStyle/>
          <a:p>
            <a:fld id="{28DE8CCF-C11A-0949-8C31-4D223438836F}" type="slidenum">
              <a:rPr lang="en-US" smtClean="0"/>
              <a:t>5</a:t>
            </a:fld>
            <a:endParaRPr lang="en-US"/>
          </a:p>
        </p:txBody>
      </p:sp>
      <p:sp>
        <p:nvSpPr>
          <p:cNvPr id="10" name="TextBox 9"/>
          <p:cNvSpPr txBox="1"/>
          <p:nvPr/>
        </p:nvSpPr>
        <p:spPr>
          <a:xfrm>
            <a:off x="230924" y="1081594"/>
            <a:ext cx="4647320" cy="4185761"/>
          </a:xfrm>
          <a:prstGeom prst="rect">
            <a:avLst/>
          </a:prstGeom>
          <a:noFill/>
        </p:spPr>
        <p:txBody>
          <a:bodyPr wrap="square" rtlCol="0">
            <a:spAutoFit/>
          </a:bodyPr>
          <a:lstStyle/>
          <a:p>
            <a:r>
              <a:rPr lang="en-US" sz="3200" dirty="0" smtClean="0">
                <a:latin typeface="Calibri" panose="020F0502020204030204" pitchFamily="34" charset="0"/>
                <a:ea typeface="Times New Roman" panose="02020603050405020304" pitchFamily="18" charset="0"/>
                <a:cs typeface="Calibri" panose="020F0502020204030204" pitchFamily="34" charset="0"/>
              </a:rPr>
              <a:t>Katrina (2005)</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26 </a:t>
            </a:r>
            <a:r>
              <a:rPr lang="en-US" sz="3200" dirty="0" smtClean="0">
                <a:latin typeface="Calibri" panose="020F0502020204030204" pitchFamily="34" charset="0"/>
                <a:ea typeface="Times New Roman" panose="02020603050405020304" pitchFamily="18" charset="0"/>
                <a:cs typeface="Calibri" panose="020F0502020204030204" pitchFamily="34" charset="0"/>
              </a:rPr>
              <a:t>feet</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Levees breached</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1800 killed*</a:t>
            </a:r>
            <a:endParaRPr lang="en-US" sz="3200" dirty="0">
              <a:latin typeface="Calibri" panose="020F0502020204030204" pitchFamily="34" charset="0"/>
              <a:ea typeface="Times New Roman" panose="02020603050405020304" pitchFamily="18" charset="0"/>
              <a:cs typeface="Calibri" panose="020F0502020204030204" pitchFamily="34" charset="0"/>
            </a:endParaRP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$125 billion</a:t>
            </a:r>
            <a:endParaRPr lang="en-US" sz="3200" dirty="0">
              <a:latin typeface="Calibri" panose="020F0502020204030204" pitchFamily="34" charset="0"/>
              <a:ea typeface="Times New Roman" panose="02020603050405020304" pitchFamily="18" charset="0"/>
              <a:cs typeface="Calibri" panose="020F0502020204030204" pitchFamily="34" charset="0"/>
            </a:endParaRPr>
          </a:p>
          <a:p>
            <a:pPr>
              <a:spcBef>
                <a:spcPts val="1200"/>
              </a:spcBef>
            </a:pPr>
            <a:r>
              <a:rPr lang="en-US" sz="3200" dirty="0" smtClean="0">
                <a:latin typeface="Calibri" panose="020F0502020204030204" pitchFamily="34" charset="0"/>
                <a:ea typeface="Times New Roman" panose="02020603050405020304" pitchFamily="18" charset="0"/>
                <a:cs typeface="Calibri" panose="020F0502020204030204" pitchFamily="34" charset="0"/>
              </a:rPr>
              <a:t>Hurricane Sandy (2012)</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9 </a:t>
            </a:r>
            <a:r>
              <a:rPr lang="en-US" sz="3200" dirty="0" smtClean="0">
                <a:latin typeface="Calibri" panose="020F0502020204030204" pitchFamily="34" charset="0"/>
                <a:ea typeface="Times New Roman" panose="02020603050405020304" pitchFamily="18" charset="0"/>
                <a:cs typeface="Calibri" panose="020F0502020204030204" pitchFamily="34" charset="0"/>
              </a:rPr>
              <a:t>feet</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$65 billion</a:t>
            </a:r>
          </a:p>
        </p:txBody>
      </p:sp>
      <p:sp>
        <p:nvSpPr>
          <p:cNvPr id="12" name="TextBox 11"/>
          <p:cNvSpPr txBox="1"/>
          <p:nvPr/>
        </p:nvSpPr>
        <p:spPr>
          <a:xfrm>
            <a:off x="230924" y="5535431"/>
            <a:ext cx="5700904" cy="1815882"/>
          </a:xfrm>
          <a:prstGeom prst="rect">
            <a:avLst/>
          </a:prstGeom>
          <a:noFill/>
        </p:spPr>
        <p:txBody>
          <a:bodyPr wrap="square" rtlCol="0">
            <a:spAutoFit/>
          </a:bodyPr>
          <a:lstStyle/>
          <a:p>
            <a:r>
              <a:rPr lang="en-US" sz="1600" dirty="0" smtClean="0">
                <a:solidFill>
                  <a:srgbClr val="000000"/>
                </a:solidFill>
                <a:latin typeface="Lucida Grande"/>
                <a:ea typeface="Lucida Grande"/>
                <a:cs typeface="Lucida Grande"/>
              </a:rPr>
              <a:t>* Not all due to storm surge</a:t>
            </a:r>
          </a:p>
          <a:p>
            <a:r>
              <a:rPr lang="en-US" sz="1600" dirty="0" smtClean="0">
                <a:solidFill>
                  <a:srgbClr val="000000"/>
                </a:solidFill>
                <a:latin typeface="Lucida Grande"/>
                <a:ea typeface="Lucida Grande"/>
                <a:cs typeface="Lucida Grande"/>
              </a:rPr>
              <a:t>https</a:t>
            </a:r>
            <a:r>
              <a:rPr lang="en-US" sz="1600" dirty="0">
                <a:solidFill>
                  <a:srgbClr val="000000"/>
                </a:solidFill>
                <a:latin typeface="Lucida Grande"/>
                <a:ea typeface="Lucida Grande"/>
                <a:cs typeface="Lucida Grande"/>
              </a:rPr>
              <a:t>://</a:t>
            </a:r>
            <a:r>
              <a:rPr lang="en-US" sz="1600" dirty="0" err="1">
                <a:solidFill>
                  <a:srgbClr val="000000"/>
                </a:solidFill>
                <a:latin typeface="Lucida Grande"/>
                <a:ea typeface="Lucida Grande"/>
                <a:cs typeface="Lucida Grande"/>
              </a:rPr>
              <a:t>www.britannica.com</a:t>
            </a:r>
            <a:r>
              <a:rPr lang="en-US" sz="1600" dirty="0">
                <a:solidFill>
                  <a:srgbClr val="000000"/>
                </a:solidFill>
                <a:latin typeface="Lucida Grande"/>
                <a:ea typeface="Lucida Grande"/>
                <a:cs typeface="Lucida Grande"/>
              </a:rPr>
              <a:t>/event/Hurricane-</a:t>
            </a:r>
            <a:r>
              <a:rPr lang="en-US" sz="1600" dirty="0" smtClean="0">
                <a:solidFill>
                  <a:srgbClr val="000000"/>
                </a:solidFill>
                <a:latin typeface="Lucida Grande"/>
                <a:ea typeface="Lucida Grande"/>
                <a:cs typeface="Lucida Grande"/>
              </a:rPr>
              <a:t>Katrina</a:t>
            </a:r>
            <a:endParaRPr lang="en-US" sz="1600" dirty="0" smtClean="0">
              <a:latin typeface="Calibri" panose="020F0502020204030204" pitchFamily="34" charset="0"/>
              <a:ea typeface="Times New Roman" panose="02020603050405020304" pitchFamily="18" charset="0"/>
              <a:cs typeface="Calibri" panose="020F0502020204030204" pitchFamily="34" charset="0"/>
            </a:endParaRPr>
          </a:p>
          <a:p>
            <a:r>
              <a:rPr lang="en-US" sz="1600" dirty="0" smtClean="0">
                <a:latin typeface="Calibri" panose="020F0502020204030204" pitchFamily="34" charset="0"/>
                <a:ea typeface="Times New Roman" panose="02020603050405020304" pitchFamily="18" charset="0"/>
                <a:cs typeface="Calibri" panose="020F0502020204030204" pitchFamily="34" charset="0"/>
                <a:hlinkClick r:id="rId3"/>
              </a:rPr>
              <a:t>https://www.nhc.noaa.gov/news/UpdatedCostliest.pdf</a:t>
            </a:r>
            <a:endParaRPr lang="en-US" sz="1600" dirty="0" smtClean="0">
              <a:latin typeface="Calibri" panose="020F0502020204030204" pitchFamily="34" charset="0"/>
              <a:ea typeface="Times New Roman" panose="02020603050405020304" pitchFamily="18" charset="0"/>
              <a:cs typeface="Calibri" panose="020F0502020204030204" pitchFamily="34" charset="0"/>
            </a:endParaRPr>
          </a:p>
          <a:p>
            <a:r>
              <a:rPr lang="en-US" sz="1600" dirty="0">
                <a:latin typeface="Calibri" panose="020F0502020204030204" pitchFamily="34" charset="0"/>
                <a:ea typeface="Times New Roman" panose="02020603050405020304" pitchFamily="18" charset="0"/>
                <a:cs typeface="Calibri" panose="020F0502020204030204" pitchFamily="34" charset="0"/>
                <a:hlinkClick r:id="rId4"/>
              </a:rPr>
              <a:t>https://www.weather.gov/okx/</a:t>
            </a:r>
            <a:r>
              <a:rPr lang="en-US" sz="1600" dirty="0" smtClean="0">
                <a:latin typeface="Calibri" panose="020F0502020204030204" pitchFamily="34" charset="0"/>
                <a:ea typeface="Times New Roman" panose="02020603050405020304" pitchFamily="18" charset="0"/>
                <a:cs typeface="Calibri" panose="020F0502020204030204" pitchFamily="34" charset="0"/>
                <a:hlinkClick r:id="rId4"/>
              </a:rPr>
              <a:t>HurricaneSandy</a:t>
            </a:r>
          </a:p>
          <a:p>
            <a:r>
              <a:rPr lang="en-US" sz="1600" dirty="0">
                <a:latin typeface="Calibri" panose="020F0502020204030204" pitchFamily="34" charset="0"/>
                <a:ea typeface="Times New Roman" panose="02020603050405020304" pitchFamily="18" charset="0"/>
                <a:cs typeface="Calibri" panose="020F0502020204030204" pitchFamily="34" charset="0"/>
                <a:hlinkClick r:id="rId4"/>
              </a:rPr>
              <a:t>https://www.nhc.noaa.gov/data/tcr/AL182012_Sandy.pdf</a:t>
            </a:r>
            <a:endParaRPr lang="en-US" sz="1600" dirty="0">
              <a:latin typeface="Calibri" panose="020F0502020204030204" pitchFamily="34" charset="0"/>
              <a:ea typeface="Times New Roman" panose="02020603050405020304" pitchFamily="18" charset="0"/>
              <a:cs typeface="Calibri" panose="020F0502020204030204" pitchFamily="34" charset="0"/>
            </a:endParaRPr>
          </a:p>
          <a:p>
            <a:endParaRPr lang="en-US" sz="1600" dirty="0" smtClean="0">
              <a:latin typeface="Calibri" panose="020F0502020204030204" pitchFamily="34" charset="0"/>
              <a:ea typeface="Times New Roman" panose="02020603050405020304" pitchFamily="18" charset="0"/>
              <a:cs typeface="Calibri" panose="020F0502020204030204" pitchFamily="34" charset="0"/>
              <a:hlinkClick r:id="rId4"/>
            </a:endParaRPr>
          </a:p>
          <a:p>
            <a:endParaRPr lang="en-US" sz="1600" dirty="0" smtClean="0">
              <a:latin typeface="Calibri" panose="020F0502020204030204" pitchFamily="34" charset="0"/>
              <a:ea typeface="Times New Roman" panose="02020603050405020304" pitchFamily="18" charset="0"/>
              <a:cs typeface="Calibri" panose="020F0502020204030204" pitchFamily="34" charset="0"/>
            </a:endParaRPr>
          </a:p>
        </p:txBody>
      </p:sp>
      <p:sp>
        <p:nvSpPr>
          <p:cNvPr id="13" name="Rectangle 12"/>
          <p:cNvSpPr/>
          <p:nvPr/>
        </p:nvSpPr>
        <p:spPr>
          <a:xfrm>
            <a:off x="6249348" y="990933"/>
            <a:ext cx="5005431" cy="1569660"/>
          </a:xfrm>
          <a:prstGeom prst="rect">
            <a:avLst/>
          </a:prstGeom>
        </p:spPr>
        <p:txBody>
          <a:bodyPr wrap="square">
            <a:spAutoFit/>
          </a:bodyPr>
          <a:lstStyle/>
          <a:p>
            <a:r>
              <a:rPr lang="en-US" sz="3200" dirty="0">
                <a:latin typeface="Calibri" panose="020F0502020204030204" pitchFamily="34" charset="0"/>
                <a:ea typeface="Times New Roman" panose="02020603050405020304" pitchFamily="18" charset="0"/>
                <a:cs typeface="Calibri" panose="020F0502020204030204" pitchFamily="34" charset="0"/>
              </a:rPr>
              <a:t>Hurricane </a:t>
            </a:r>
            <a:r>
              <a:rPr lang="en-US" sz="3200" dirty="0" smtClean="0">
                <a:latin typeface="Calibri" panose="020F0502020204030204" pitchFamily="34" charset="0"/>
                <a:ea typeface="Times New Roman" panose="02020603050405020304" pitchFamily="18" charset="0"/>
                <a:cs typeface="Calibri" panose="020F0502020204030204" pitchFamily="34" charset="0"/>
              </a:rPr>
              <a:t>Harvey (2017)</a:t>
            </a:r>
            <a:endParaRPr lang="en-US" sz="3200" dirty="0">
              <a:latin typeface="Calibri" panose="020F0502020204030204" pitchFamily="34" charset="0"/>
              <a:ea typeface="Times New Roman" panose="02020603050405020304" pitchFamily="18" charset="0"/>
              <a:cs typeface="Calibri" panose="020F0502020204030204" pitchFamily="34" charset="0"/>
            </a:endParaRP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10 </a:t>
            </a:r>
            <a:r>
              <a:rPr lang="en-US" sz="3200" dirty="0" smtClean="0">
                <a:latin typeface="Calibri" panose="020F0502020204030204" pitchFamily="34" charset="0"/>
                <a:ea typeface="Times New Roman" panose="02020603050405020304" pitchFamily="18" charset="0"/>
                <a:cs typeface="Calibri" panose="020F0502020204030204" pitchFamily="34" charset="0"/>
              </a:rPr>
              <a:t>feet</a:t>
            </a:r>
          </a:p>
          <a:p>
            <a:pPr marL="457200" indent="-457200">
              <a:buFont typeface="Arial"/>
              <a:buChar char="•"/>
            </a:pPr>
            <a:r>
              <a:rPr lang="en-US" sz="3200" dirty="0" smtClean="0">
                <a:latin typeface="Calibri" panose="020F0502020204030204" pitchFamily="34" charset="0"/>
                <a:ea typeface="Times New Roman" panose="02020603050405020304" pitchFamily="18" charset="0"/>
                <a:cs typeface="Calibri" panose="020F0502020204030204" pitchFamily="34" charset="0"/>
              </a:rPr>
              <a:t>$</a:t>
            </a:r>
            <a:r>
              <a:rPr lang="en-US" sz="3200" dirty="0">
                <a:latin typeface="Calibri" panose="020F0502020204030204" pitchFamily="34" charset="0"/>
                <a:ea typeface="Times New Roman" panose="02020603050405020304" pitchFamily="18" charset="0"/>
                <a:cs typeface="Calibri" panose="020F0502020204030204" pitchFamily="34" charset="0"/>
              </a:rPr>
              <a:t>125 </a:t>
            </a:r>
            <a:r>
              <a:rPr lang="en-US" sz="3200" dirty="0" smtClean="0">
                <a:latin typeface="Calibri" panose="020F0502020204030204" pitchFamily="34" charset="0"/>
                <a:ea typeface="Times New Roman" panose="02020603050405020304" pitchFamily="18" charset="0"/>
                <a:cs typeface="Calibri" panose="020F0502020204030204" pitchFamily="34" charset="0"/>
              </a:rPr>
              <a:t>Billion</a:t>
            </a:r>
          </a:p>
        </p:txBody>
      </p:sp>
      <p:sp>
        <p:nvSpPr>
          <p:cNvPr id="14" name="TextBox 13"/>
          <p:cNvSpPr txBox="1"/>
          <p:nvPr/>
        </p:nvSpPr>
        <p:spPr>
          <a:xfrm>
            <a:off x="6084228" y="6503575"/>
            <a:ext cx="5700904" cy="338554"/>
          </a:xfrm>
          <a:prstGeom prst="rect">
            <a:avLst/>
          </a:prstGeom>
          <a:noFill/>
        </p:spPr>
        <p:txBody>
          <a:bodyPr wrap="square" rtlCol="0">
            <a:spAutoFit/>
          </a:bodyPr>
          <a:lstStyle/>
          <a:p>
            <a:r>
              <a:rPr lang="en-US" sz="1600" dirty="0" smtClean="0">
                <a:latin typeface="Calibri" panose="020F0502020204030204" pitchFamily="34" charset="0"/>
                <a:ea typeface="Times New Roman" panose="02020603050405020304" pitchFamily="18" charset="0"/>
                <a:cs typeface="Calibri" panose="020F0502020204030204" pitchFamily="34" charset="0"/>
              </a:rPr>
              <a:t>https://</a:t>
            </a:r>
            <a:r>
              <a:rPr lang="en-US" sz="1600" dirty="0" err="1" smtClean="0">
                <a:latin typeface="Calibri" panose="020F0502020204030204" pitchFamily="34" charset="0"/>
                <a:ea typeface="Times New Roman" panose="02020603050405020304" pitchFamily="18" charset="0"/>
                <a:cs typeface="Calibri" panose="020F0502020204030204" pitchFamily="34" charset="0"/>
              </a:rPr>
              <a:t>www.nhc.noaa.gov</a:t>
            </a:r>
            <a:r>
              <a:rPr lang="en-US" sz="1600" dirty="0" smtClean="0">
                <a:latin typeface="Calibri" panose="020F0502020204030204" pitchFamily="34" charset="0"/>
                <a:ea typeface="Times New Roman" panose="02020603050405020304" pitchFamily="18" charset="0"/>
                <a:cs typeface="Calibri" panose="020F0502020204030204" pitchFamily="34" charset="0"/>
              </a:rPr>
              <a:t>/data/</a:t>
            </a:r>
            <a:r>
              <a:rPr lang="en-US" sz="1600" dirty="0" err="1" smtClean="0">
                <a:latin typeface="Calibri" panose="020F0502020204030204" pitchFamily="34" charset="0"/>
                <a:ea typeface="Times New Roman" panose="02020603050405020304" pitchFamily="18" charset="0"/>
                <a:cs typeface="Calibri" panose="020F0502020204030204" pitchFamily="34" charset="0"/>
              </a:rPr>
              <a:t>tcr</a:t>
            </a:r>
            <a:r>
              <a:rPr lang="en-US" sz="1600" dirty="0" smtClean="0">
                <a:latin typeface="Calibri" panose="020F0502020204030204" pitchFamily="34" charset="0"/>
                <a:ea typeface="Times New Roman" panose="02020603050405020304" pitchFamily="18" charset="0"/>
                <a:cs typeface="Calibri" panose="020F0502020204030204" pitchFamily="34" charset="0"/>
              </a:rPr>
              <a:t>/AL092017_Harvey.pdf</a:t>
            </a:r>
          </a:p>
        </p:txBody>
      </p:sp>
      <p:sp>
        <p:nvSpPr>
          <p:cNvPr id="15" name="Rectangle 14"/>
          <p:cNvSpPr/>
          <p:nvPr/>
        </p:nvSpPr>
        <p:spPr>
          <a:xfrm>
            <a:off x="6197843" y="5816584"/>
            <a:ext cx="5200468" cy="646331"/>
          </a:xfrm>
          <a:prstGeom prst="rect">
            <a:avLst/>
          </a:prstGeom>
        </p:spPr>
        <p:txBody>
          <a:bodyPr wrap="square">
            <a:spAutoFit/>
          </a:bodyPr>
          <a:lstStyle/>
          <a:p>
            <a:r>
              <a:rPr lang="en-US" dirty="0" smtClean="0"/>
              <a:t>Damage from Hurricane Ike’s storm surge (2008). Courtesy of the U.S</a:t>
            </a:r>
            <a:r>
              <a:rPr lang="en-US" dirty="0"/>
              <a:t>. National Weather Service</a:t>
            </a:r>
          </a:p>
        </p:txBody>
      </p:sp>
      <p:pic>
        <p:nvPicPr>
          <p:cNvPr id="16" name="Picture 15" descr="800px-Damage_caused_by_Hurricane_Ike_in_the_Bolivar_Peninsula,_Texas_-_Bolivar62(IMG_9193).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97843" y="2560593"/>
            <a:ext cx="4788039" cy="3190031"/>
          </a:xfrm>
          <a:prstGeom prst="rect">
            <a:avLst/>
          </a:prstGeom>
        </p:spPr>
      </p:pic>
    </p:spTree>
    <p:extLst>
      <p:ext uri="{BB962C8B-B14F-4D97-AF65-F5344CB8AC3E}">
        <p14:creationId xmlns:p14="http://schemas.microsoft.com/office/powerpoint/2010/main" val="331902128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Local Sea Level Rise Impacts</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313244" y="3263823"/>
            <a:ext cx="6397950" cy="2677656"/>
          </a:xfrm>
          <a:prstGeom prst="rect">
            <a:avLst/>
          </a:prstGeom>
          <a:ln>
            <a:noFill/>
          </a:ln>
        </p:spPr>
        <p:txBody>
          <a:bodyPr wrap="square">
            <a:spAutoFit/>
          </a:bodyPr>
          <a:lstStyle/>
          <a:p>
            <a:r>
              <a:rPr lang="en-US" sz="2400" dirty="0">
                <a:solidFill>
                  <a:srgbClr val="FF0000"/>
                </a:solidFill>
              </a:rPr>
              <a:t>1. Go to the Surging Seas </a:t>
            </a:r>
            <a:r>
              <a:rPr lang="en-US" sz="2400" u="sng" dirty="0">
                <a:solidFill>
                  <a:srgbClr val="0070C0"/>
                </a:solidFill>
                <a:hlinkClick r:id="rId3">
                  <a:extLst>
                    <a:ext uri="{A12FA001-AC4F-418D-AE19-62706E023703}">
                      <ahyp:hlinkClr xmlns="" xmlns:ahyp="http://schemas.microsoft.com/office/drawing/2018/hyperlinkcolor" val="tx"/>
                    </a:ext>
                  </a:extLst>
                </a:hlinkClick>
              </a:rPr>
              <a:t>Risk Finder website</a:t>
            </a:r>
            <a:r>
              <a:rPr lang="en-US" sz="2400" dirty="0">
                <a:solidFill>
                  <a:srgbClr val="0070C0"/>
                </a:solidFill>
              </a:rPr>
              <a:t> </a:t>
            </a:r>
            <a:r>
              <a:rPr lang="en-US" sz="2400" dirty="0">
                <a:solidFill>
                  <a:srgbClr val="FF0000"/>
                </a:solidFill>
              </a:rPr>
              <a:t>that </a:t>
            </a:r>
            <a:r>
              <a:rPr lang="en-US" sz="2400" dirty="0" smtClean="0">
                <a:solidFill>
                  <a:srgbClr val="FF0000"/>
                </a:solidFill>
              </a:rPr>
              <a:t>shows various </a:t>
            </a:r>
            <a:r>
              <a:rPr lang="en-US" sz="2400" dirty="0">
                <a:solidFill>
                  <a:srgbClr val="FF0000"/>
                </a:solidFill>
              </a:rPr>
              <a:t>impacts from flooding in coastal cities in the U.S</a:t>
            </a:r>
            <a:r>
              <a:rPr lang="en-US" sz="2400" dirty="0">
                <a:solidFill>
                  <a:srgbClr val="FF0000"/>
                </a:solidFill>
              </a:rPr>
              <a:t>. </a:t>
            </a:r>
            <a:r>
              <a:rPr lang="en-US" sz="2000" dirty="0">
                <a:solidFill>
                  <a:srgbClr val="FF0000"/>
                </a:solidFill>
              </a:rPr>
              <a:t>(https://</a:t>
            </a:r>
            <a:r>
              <a:rPr lang="en-US" sz="2000" dirty="0" err="1">
                <a:solidFill>
                  <a:srgbClr val="FF0000"/>
                </a:solidFill>
              </a:rPr>
              <a:t>riskfinder.climatecentral.org</a:t>
            </a:r>
            <a:r>
              <a:rPr lang="en-US" sz="2000" dirty="0" smtClean="0">
                <a:solidFill>
                  <a:srgbClr val="FF0000"/>
                </a:solidFill>
              </a:rPr>
              <a:t>/)</a:t>
            </a:r>
            <a:endParaRPr lang="en-US" sz="2000" dirty="0">
              <a:solidFill>
                <a:srgbClr val="FF0000"/>
              </a:solidFill>
            </a:endParaRPr>
          </a:p>
          <a:p>
            <a:endParaRPr lang="en-US" sz="2400" dirty="0">
              <a:solidFill>
                <a:srgbClr val="FF0000"/>
              </a:solidFill>
            </a:endParaRPr>
          </a:p>
          <a:p>
            <a:r>
              <a:rPr lang="en-US" sz="2400" dirty="0">
                <a:solidFill>
                  <a:srgbClr val="FF0000"/>
                </a:solidFill>
              </a:rPr>
              <a:t>2. Type in your city of interest </a:t>
            </a:r>
            <a:r>
              <a:rPr lang="en-US" sz="2400" dirty="0" smtClean="0">
                <a:solidFill>
                  <a:srgbClr val="FF0000"/>
                </a:solidFill>
              </a:rPr>
              <a:t>(e.g. Tacoma)</a:t>
            </a:r>
          </a:p>
          <a:p>
            <a:endParaRPr lang="en-US" sz="2400" dirty="0">
              <a:solidFill>
                <a:srgbClr val="FF0000"/>
              </a:solidFill>
            </a:endParaRPr>
          </a:p>
          <a:p>
            <a:r>
              <a:rPr lang="en-US" sz="2400" dirty="0" smtClean="0">
                <a:solidFill>
                  <a:srgbClr val="FF0000"/>
                </a:solidFill>
              </a:rPr>
              <a:t>3. </a:t>
            </a:r>
            <a:r>
              <a:rPr lang="en-US" sz="2400" dirty="0">
                <a:solidFill>
                  <a:srgbClr val="FF0000"/>
                </a:solidFill>
              </a:rPr>
              <a:t>T</a:t>
            </a:r>
            <a:r>
              <a:rPr lang="en-US" sz="2400" dirty="0" smtClean="0">
                <a:solidFill>
                  <a:srgbClr val="FF0000"/>
                </a:solidFill>
              </a:rPr>
              <a:t>ake 5 minutes </a:t>
            </a:r>
            <a:r>
              <a:rPr lang="en-US" sz="2400" dirty="0">
                <a:solidFill>
                  <a:srgbClr val="FF0000"/>
                </a:solidFill>
              </a:rPr>
              <a:t>to explore the website. </a:t>
            </a:r>
          </a:p>
        </p:txBody>
      </p:sp>
      <p:pic>
        <p:nvPicPr>
          <p:cNvPr id="3" name="Picture 2">
            <a:extLst>
              <a:ext uri="{FF2B5EF4-FFF2-40B4-BE49-F238E27FC236}">
                <a16:creationId xmlns="" xmlns:a16="http://schemas.microsoft.com/office/drawing/2014/main" id="{2B9B75BE-BFF4-7949-AA3C-BB84A4BEFA8E}"/>
              </a:ext>
            </a:extLst>
          </p:cNvPr>
          <p:cNvPicPr>
            <a:picLocks noChangeAspect="1"/>
          </p:cNvPicPr>
          <p:nvPr/>
        </p:nvPicPr>
        <p:blipFill>
          <a:blip r:embed="rId4"/>
          <a:stretch>
            <a:fillRect/>
          </a:stretch>
        </p:blipFill>
        <p:spPr>
          <a:xfrm>
            <a:off x="7240758" y="873805"/>
            <a:ext cx="4233948" cy="2390018"/>
          </a:xfrm>
          <a:prstGeom prst="rect">
            <a:avLst/>
          </a:prstGeom>
        </p:spPr>
      </p:pic>
      <p:pic>
        <p:nvPicPr>
          <p:cNvPr id="5" name="Picture 4">
            <a:extLst>
              <a:ext uri="{FF2B5EF4-FFF2-40B4-BE49-F238E27FC236}">
                <a16:creationId xmlns="" xmlns:a16="http://schemas.microsoft.com/office/drawing/2014/main" id="{8E487EBC-BB51-004E-A732-50CBCB627AFE}"/>
              </a:ext>
            </a:extLst>
          </p:cNvPr>
          <p:cNvPicPr>
            <a:picLocks noChangeAspect="1"/>
          </p:cNvPicPr>
          <p:nvPr/>
        </p:nvPicPr>
        <p:blipFill>
          <a:blip r:embed="rId5"/>
          <a:stretch>
            <a:fillRect/>
          </a:stretch>
        </p:blipFill>
        <p:spPr>
          <a:xfrm>
            <a:off x="7165198" y="3546822"/>
            <a:ext cx="4630429" cy="2767166"/>
          </a:xfrm>
          <a:prstGeom prst="rect">
            <a:avLst/>
          </a:prstGeom>
        </p:spPr>
      </p:pic>
      <p:sp>
        <p:nvSpPr>
          <p:cNvPr id="7" name="Rectangle 6">
            <a:extLst>
              <a:ext uri="{FF2B5EF4-FFF2-40B4-BE49-F238E27FC236}">
                <a16:creationId xmlns="" xmlns:a16="http://schemas.microsoft.com/office/drawing/2014/main" id="{7E249410-0E2D-994F-8BED-1FE1FDB46B62}"/>
              </a:ext>
            </a:extLst>
          </p:cNvPr>
          <p:cNvSpPr/>
          <p:nvPr/>
        </p:nvSpPr>
        <p:spPr>
          <a:xfrm>
            <a:off x="299388" y="1690002"/>
            <a:ext cx="6411806" cy="830997"/>
          </a:xfrm>
          <a:prstGeom prst="rect">
            <a:avLst/>
          </a:prstGeom>
          <a:ln>
            <a:solidFill>
              <a:schemeClr val="tx1"/>
            </a:solidFill>
          </a:ln>
        </p:spPr>
        <p:txBody>
          <a:bodyPr wrap="square">
            <a:spAutoFit/>
          </a:bodyPr>
          <a:lstStyle/>
          <a:p>
            <a:r>
              <a:rPr lang="en-US" sz="2400" dirty="0">
                <a:latin typeface="Calibri" panose="020F0502020204030204" pitchFamily="34" charset="0"/>
                <a:ea typeface="Times New Roman" panose="02020603050405020304" pitchFamily="18" charset="0"/>
                <a:cs typeface="Calibri" panose="020F0502020204030204" pitchFamily="34" charset="0"/>
              </a:rPr>
              <a:t>H</a:t>
            </a:r>
            <a:r>
              <a:rPr lang="en-US" sz="2400" dirty="0" smtClean="0">
                <a:latin typeface="Calibri" panose="020F0502020204030204" pitchFamily="34" charset="0"/>
                <a:ea typeface="Times New Roman" panose="02020603050405020304" pitchFamily="18" charset="0"/>
                <a:cs typeface="Calibri" panose="020F0502020204030204" pitchFamily="34" charset="0"/>
              </a:rPr>
              <a:t>ow will sea </a:t>
            </a:r>
            <a:r>
              <a:rPr lang="en-US" sz="2400" dirty="0">
                <a:latin typeface="Calibri" panose="020F0502020204030204" pitchFamily="34" charset="0"/>
                <a:ea typeface="Times New Roman" panose="02020603050405020304" pitchFamily="18" charset="0"/>
                <a:cs typeface="Calibri" panose="020F0502020204030204" pitchFamily="34" charset="0"/>
              </a:rPr>
              <a:t>level rise </a:t>
            </a:r>
            <a:r>
              <a:rPr lang="en-US" sz="2400" dirty="0" smtClean="0">
                <a:latin typeface="Calibri" panose="020F0502020204030204" pitchFamily="34" charset="0"/>
                <a:ea typeface="Times New Roman" panose="02020603050405020304" pitchFamily="18" charset="0"/>
                <a:cs typeface="Calibri" panose="020F0502020204030204" pitchFamily="34" charset="0"/>
              </a:rPr>
              <a:t>impact </a:t>
            </a:r>
            <a:r>
              <a:rPr lang="en-US" sz="2400" dirty="0">
                <a:latin typeface="Calibri" panose="020F0502020204030204" pitchFamily="34" charset="0"/>
                <a:ea typeface="Times New Roman" panose="02020603050405020304" pitchFamily="18" charset="0"/>
                <a:cs typeface="Calibri" panose="020F0502020204030204" pitchFamily="34" charset="0"/>
              </a:rPr>
              <a:t>your local region through increased storm surges and </a:t>
            </a:r>
            <a:r>
              <a:rPr lang="en-US" sz="2400" dirty="0" smtClean="0">
                <a:latin typeface="Calibri" panose="020F0502020204030204" pitchFamily="34" charset="0"/>
                <a:ea typeface="Times New Roman" panose="02020603050405020304" pitchFamily="18" charset="0"/>
                <a:cs typeface="Calibri" panose="020F0502020204030204" pitchFamily="34" charset="0"/>
              </a:rPr>
              <a:t>flooding</a:t>
            </a:r>
            <a:r>
              <a:rPr lang="en-US" sz="2400" dirty="0">
                <a:latin typeface="Calibri" panose="020F0502020204030204" pitchFamily="34" charset="0"/>
                <a:ea typeface="Times New Roman" panose="02020603050405020304" pitchFamily="18" charset="0"/>
                <a:cs typeface="Calibri" panose="020F0502020204030204" pitchFamily="34" charset="0"/>
              </a:rPr>
              <a:t>?</a:t>
            </a:r>
          </a:p>
        </p:txBody>
      </p:sp>
      <p:sp>
        <p:nvSpPr>
          <p:cNvPr id="8" name="Slide Number Placeholder 7">
            <a:extLst>
              <a:ext uri="{FF2B5EF4-FFF2-40B4-BE49-F238E27FC236}">
                <a16:creationId xmlns="" xmlns:a16="http://schemas.microsoft.com/office/drawing/2014/main" id="{A3B2F70A-7A51-5642-A7C2-0148EE16D682}"/>
              </a:ext>
            </a:extLst>
          </p:cNvPr>
          <p:cNvSpPr>
            <a:spLocks noGrp="1"/>
          </p:cNvSpPr>
          <p:nvPr>
            <p:ph type="sldNum" sz="quarter" idx="12"/>
          </p:nvPr>
        </p:nvSpPr>
        <p:spPr>
          <a:xfrm>
            <a:off x="9357732" y="6463999"/>
            <a:ext cx="2743200" cy="365125"/>
          </a:xfrm>
        </p:spPr>
        <p:txBody>
          <a:bodyPr/>
          <a:lstStyle/>
          <a:p>
            <a:fld id="{28DE8CCF-C11A-0949-8C31-4D223438836F}" type="slidenum">
              <a:rPr lang="en-US" smtClean="0"/>
              <a:t>6</a:t>
            </a:fld>
            <a:endParaRPr lang="en-US" dirty="0"/>
          </a:p>
        </p:txBody>
      </p:sp>
      <p:sp>
        <p:nvSpPr>
          <p:cNvPr id="9" name="Rectangle 8"/>
          <p:cNvSpPr/>
          <p:nvPr/>
        </p:nvSpPr>
        <p:spPr>
          <a:xfrm>
            <a:off x="5849760" y="6347518"/>
            <a:ext cx="5945867" cy="369332"/>
          </a:xfrm>
          <a:prstGeom prst="rect">
            <a:avLst/>
          </a:prstGeom>
        </p:spPr>
        <p:txBody>
          <a:bodyPr wrap="square">
            <a:spAutoFit/>
          </a:bodyPr>
          <a:lstStyle/>
          <a:p>
            <a:r>
              <a:rPr lang="en-US" dirty="0" smtClean="0"/>
              <a:t>From Climate </a:t>
            </a:r>
            <a:r>
              <a:rPr lang="en-US" dirty="0" smtClean="0"/>
              <a:t>Central </a:t>
            </a:r>
            <a:r>
              <a:rPr lang="en-US" dirty="0"/>
              <a:t>(https://</a:t>
            </a:r>
            <a:r>
              <a:rPr lang="en-US" dirty="0" err="1"/>
              <a:t>riskfinder.climatecentral.org</a:t>
            </a:r>
            <a:r>
              <a:rPr lang="en-US" dirty="0"/>
              <a:t>/</a:t>
            </a:r>
            <a:r>
              <a:rPr lang="en-US" dirty="0" smtClean="0"/>
              <a:t>)</a:t>
            </a:r>
            <a:endParaRPr lang="en-US" dirty="0"/>
          </a:p>
        </p:txBody>
      </p:sp>
    </p:spTree>
    <p:extLst>
      <p:ext uri="{BB962C8B-B14F-4D97-AF65-F5344CB8AC3E}">
        <p14:creationId xmlns:p14="http://schemas.microsoft.com/office/powerpoint/2010/main" val="289177576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Local Sea Level Rise Impacts</a:t>
            </a:r>
            <a:endParaRPr lang="en-US" b="1" dirty="0">
              <a:solidFill>
                <a:schemeClr val="bg1"/>
              </a:solidFill>
            </a:endParaRPr>
          </a:p>
        </p:txBody>
      </p:sp>
      <p:sp>
        <p:nvSpPr>
          <p:cNvPr id="6" name="TextBox 5">
            <a:extLst>
              <a:ext uri="{FF2B5EF4-FFF2-40B4-BE49-F238E27FC236}">
                <a16:creationId xmlns="" xmlns:a16="http://schemas.microsoft.com/office/drawing/2014/main" id="{1BD2245D-1DD3-4042-9075-C888D030E310}"/>
              </a:ext>
            </a:extLst>
          </p:cNvPr>
          <p:cNvSpPr txBox="1"/>
          <p:nvPr/>
        </p:nvSpPr>
        <p:spPr>
          <a:xfrm>
            <a:off x="212631" y="1400139"/>
            <a:ext cx="6247105" cy="4616648"/>
          </a:xfrm>
          <a:prstGeom prst="rect">
            <a:avLst/>
          </a:prstGeom>
          <a:noFill/>
        </p:spPr>
        <p:txBody>
          <a:bodyPr wrap="square" rtlCol="0">
            <a:spAutoFit/>
          </a:bodyPr>
          <a:lstStyle/>
          <a:p>
            <a:pPr>
              <a:spcAft>
                <a:spcPts val="1200"/>
              </a:spcAft>
            </a:pPr>
            <a:r>
              <a:rPr lang="en-US" sz="2400" dirty="0" smtClean="0"/>
              <a:t>Based </a:t>
            </a:r>
            <a:r>
              <a:rPr lang="en-US" sz="2400" dirty="0"/>
              <a:t>on information from the Risk Finder website, answer the following </a:t>
            </a:r>
            <a:r>
              <a:rPr lang="en-US" sz="2400" dirty="0" smtClean="0"/>
              <a:t>questions:</a:t>
            </a:r>
            <a:endParaRPr lang="en-US" sz="2400" dirty="0"/>
          </a:p>
          <a:p>
            <a:pPr marL="400050" indent="-400050">
              <a:spcAft>
                <a:spcPts val="1200"/>
              </a:spcAft>
              <a:buFont typeface="+mj-lt"/>
              <a:buAutoNum type="alphaLcPeriod"/>
            </a:pPr>
            <a:r>
              <a:rPr lang="en-US" sz="2400" dirty="0" smtClean="0">
                <a:solidFill>
                  <a:srgbClr val="FF0000"/>
                </a:solidFill>
              </a:rPr>
              <a:t>Look at the figure “When are the Risks?” What sea level rise scenarios are given?</a:t>
            </a:r>
            <a:endParaRPr lang="en-US" sz="2400" dirty="0">
              <a:solidFill>
                <a:srgbClr val="FF0000"/>
              </a:solidFill>
            </a:endParaRPr>
          </a:p>
          <a:p>
            <a:pPr marL="400050" indent="-400050">
              <a:spcAft>
                <a:spcPts val="1200"/>
              </a:spcAft>
              <a:buFont typeface="+mj-lt"/>
              <a:buAutoNum type="alphaLcPeriod"/>
            </a:pPr>
            <a:r>
              <a:rPr lang="en-US" sz="2400" dirty="0" smtClean="0">
                <a:solidFill>
                  <a:srgbClr val="FF0000"/>
                </a:solidFill>
              </a:rPr>
              <a:t>Scroll down to the figure “What is at Risk?” The </a:t>
            </a:r>
            <a:r>
              <a:rPr lang="en-US" sz="2400" dirty="0">
                <a:solidFill>
                  <a:srgbClr val="FF0000"/>
                </a:solidFill>
              </a:rPr>
              <a:t>figure </a:t>
            </a:r>
            <a:r>
              <a:rPr lang="en-US" sz="2400" dirty="0" smtClean="0">
                <a:solidFill>
                  <a:srgbClr val="FF0000"/>
                </a:solidFill>
              </a:rPr>
              <a:t>to the right shows </a:t>
            </a:r>
            <a:r>
              <a:rPr lang="en-US" sz="2400" dirty="0">
                <a:solidFill>
                  <a:srgbClr val="FF0000"/>
                </a:solidFill>
              </a:rPr>
              <a:t>the population at risk in Tacoma, WA at a water level of 4 ft. How many people in the population of </a:t>
            </a:r>
            <a:r>
              <a:rPr lang="en-US" sz="2400" dirty="0" smtClean="0">
                <a:solidFill>
                  <a:srgbClr val="FF0000"/>
                </a:solidFill>
              </a:rPr>
              <a:t>your city </a:t>
            </a:r>
            <a:r>
              <a:rPr lang="en-US" sz="2400" dirty="0">
                <a:solidFill>
                  <a:srgbClr val="FF0000"/>
                </a:solidFill>
              </a:rPr>
              <a:t>are at risk given a water level of </a:t>
            </a:r>
            <a:r>
              <a:rPr lang="en-US" sz="2400" i="1" dirty="0">
                <a:solidFill>
                  <a:srgbClr val="FF0000"/>
                </a:solidFill>
              </a:rPr>
              <a:t>6</a:t>
            </a:r>
            <a:r>
              <a:rPr lang="en-US" sz="2400" dirty="0">
                <a:solidFill>
                  <a:srgbClr val="FF0000"/>
                </a:solidFill>
              </a:rPr>
              <a:t> ft? </a:t>
            </a:r>
          </a:p>
          <a:p>
            <a:pPr marL="400050" indent="-400050">
              <a:spcAft>
                <a:spcPts val="1200"/>
              </a:spcAft>
              <a:buFont typeface="+mj-lt"/>
              <a:buAutoNum type="alphaLcPeriod"/>
            </a:pPr>
            <a:r>
              <a:rPr lang="en-US" sz="2400" dirty="0">
                <a:solidFill>
                  <a:srgbClr val="FF0000"/>
                </a:solidFill>
              </a:rPr>
              <a:t>How many homes are at risk given 8 ft of flooding? (Hint: click on the “Buildings” </a:t>
            </a:r>
            <a:r>
              <a:rPr lang="en-US" sz="2400" dirty="0" smtClean="0">
                <a:solidFill>
                  <a:srgbClr val="FF0000"/>
                </a:solidFill>
              </a:rPr>
              <a:t>tab).</a:t>
            </a:r>
            <a:endParaRPr lang="en-US" sz="2400" dirty="0">
              <a:solidFill>
                <a:srgbClr val="FF0000"/>
              </a:solidFill>
            </a:endParaRPr>
          </a:p>
        </p:txBody>
      </p:sp>
      <p:sp>
        <p:nvSpPr>
          <p:cNvPr id="8" name="Slide Number Placeholder 7">
            <a:extLst>
              <a:ext uri="{FF2B5EF4-FFF2-40B4-BE49-F238E27FC236}">
                <a16:creationId xmlns="" xmlns:a16="http://schemas.microsoft.com/office/drawing/2014/main" id="{A3B2F70A-7A51-5642-A7C2-0148EE16D682}"/>
              </a:ext>
            </a:extLst>
          </p:cNvPr>
          <p:cNvSpPr>
            <a:spLocks noGrp="1"/>
          </p:cNvSpPr>
          <p:nvPr>
            <p:ph type="sldNum" sz="quarter" idx="12"/>
          </p:nvPr>
        </p:nvSpPr>
        <p:spPr>
          <a:xfrm>
            <a:off x="9357732" y="6463999"/>
            <a:ext cx="2743200" cy="365125"/>
          </a:xfrm>
        </p:spPr>
        <p:txBody>
          <a:bodyPr/>
          <a:lstStyle/>
          <a:p>
            <a:fld id="{28DE8CCF-C11A-0949-8C31-4D223438836F}" type="slidenum">
              <a:rPr lang="en-US" smtClean="0"/>
              <a:t>7</a:t>
            </a:fld>
            <a:endParaRPr lang="en-US" dirty="0"/>
          </a:p>
        </p:txBody>
      </p:sp>
      <p:pic>
        <p:nvPicPr>
          <p:cNvPr id="7" name="Picture 6">
            <a:extLst>
              <a:ext uri="{FF2B5EF4-FFF2-40B4-BE49-F238E27FC236}">
                <a16:creationId xmlns="" xmlns:a16="http://schemas.microsoft.com/office/drawing/2014/main" id="{2B9B75BE-BFF4-7949-AA3C-BB84A4BEFA8E}"/>
              </a:ext>
            </a:extLst>
          </p:cNvPr>
          <p:cNvPicPr>
            <a:picLocks noChangeAspect="1"/>
          </p:cNvPicPr>
          <p:nvPr/>
        </p:nvPicPr>
        <p:blipFill>
          <a:blip r:embed="rId3"/>
          <a:stretch>
            <a:fillRect/>
          </a:stretch>
        </p:blipFill>
        <p:spPr>
          <a:xfrm>
            <a:off x="7240758" y="873805"/>
            <a:ext cx="4233948" cy="2390018"/>
          </a:xfrm>
          <a:prstGeom prst="rect">
            <a:avLst/>
          </a:prstGeom>
        </p:spPr>
      </p:pic>
      <p:pic>
        <p:nvPicPr>
          <p:cNvPr id="9" name="Picture 8">
            <a:extLst>
              <a:ext uri="{FF2B5EF4-FFF2-40B4-BE49-F238E27FC236}">
                <a16:creationId xmlns="" xmlns:a16="http://schemas.microsoft.com/office/drawing/2014/main" id="{8E487EBC-BB51-004E-A732-50CBCB627AFE}"/>
              </a:ext>
            </a:extLst>
          </p:cNvPr>
          <p:cNvPicPr>
            <a:picLocks noChangeAspect="1"/>
          </p:cNvPicPr>
          <p:nvPr/>
        </p:nvPicPr>
        <p:blipFill>
          <a:blip r:embed="rId4"/>
          <a:stretch>
            <a:fillRect/>
          </a:stretch>
        </p:blipFill>
        <p:spPr>
          <a:xfrm>
            <a:off x="7165198" y="3546822"/>
            <a:ext cx="4630429" cy="2767166"/>
          </a:xfrm>
          <a:prstGeom prst="rect">
            <a:avLst/>
          </a:prstGeom>
        </p:spPr>
      </p:pic>
      <p:sp>
        <p:nvSpPr>
          <p:cNvPr id="10" name="Rectangle 9"/>
          <p:cNvSpPr/>
          <p:nvPr/>
        </p:nvSpPr>
        <p:spPr>
          <a:xfrm>
            <a:off x="6119760" y="6347518"/>
            <a:ext cx="5945867" cy="369332"/>
          </a:xfrm>
          <a:prstGeom prst="rect">
            <a:avLst/>
          </a:prstGeom>
        </p:spPr>
        <p:txBody>
          <a:bodyPr wrap="square">
            <a:spAutoFit/>
          </a:bodyPr>
          <a:lstStyle/>
          <a:p>
            <a:r>
              <a:rPr lang="en-US" dirty="0" smtClean="0"/>
              <a:t>From Climate </a:t>
            </a:r>
            <a:r>
              <a:rPr lang="en-US" dirty="0" smtClean="0"/>
              <a:t>Central </a:t>
            </a:r>
            <a:r>
              <a:rPr lang="en-US" dirty="0"/>
              <a:t>(https://</a:t>
            </a:r>
            <a:r>
              <a:rPr lang="en-US" dirty="0" err="1"/>
              <a:t>riskfinder.climatecentral.org</a:t>
            </a:r>
            <a:r>
              <a:rPr lang="en-US" dirty="0"/>
              <a:t>/</a:t>
            </a:r>
            <a:r>
              <a:rPr lang="en-US" dirty="0" smtClean="0"/>
              <a:t>)</a:t>
            </a:r>
            <a:endParaRPr lang="en-US" dirty="0"/>
          </a:p>
        </p:txBody>
      </p:sp>
    </p:spTree>
    <p:extLst>
      <p:ext uri="{BB962C8B-B14F-4D97-AF65-F5344CB8AC3E}">
        <p14:creationId xmlns:p14="http://schemas.microsoft.com/office/powerpoint/2010/main" val="285945114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Estimating Home Values in Flood Prone Areas</a:t>
            </a:r>
          </a:p>
        </p:txBody>
      </p:sp>
      <p:sp>
        <p:nvSpPr>
          <p:cNvPr id="4" name="Rectangle 3">
            <a:extLst>
              <a:ext uri="{FF2B5EF4-FFF2-40B4-BE49-F238E27FC236}">
                <a16:creationId xmlns="" xmlns:a16="http://schemas.microsoft.com/office/drawing/2014/main" id="{EB36CA16-6CB9-AC4A-9D2C-2E6A9D3B16E0}"/>
              </a:ext>
            </a:extLst>
          </p:cNvPr>
          <p:cNvSpPr/>
          <p:nvPr/>
        </p:nvSpPr>
        <p:spPr>
          <a:xfrm>
            <a:off x="234778" y="838929"/>
            <a:ext cx="11652422" cy="923330"/>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With higher sea levels come increased storm surge and flooding. In this section you will estimate local damages associated with higher flood levels by estimating the property damage that would occur at each level of flooding based on regional housing values and the number of homes that are impacted. To start, follow the directions in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red</a:t>
            </a:r>
            <a:r>
              <a:rPr lang="en-US" dirty="0">
                <a:latin typeface="Calibri" panose="020F0502020204030204" pitchFamily="34" charset="0"/>
                <a:ea typeface="MS Mincho" panose="02020609040205080304" pitchFamily="49" charset="-128"/>
                <a:cs typeface="Calibri" panose="020F0502020204030204" pitchFamily="34" charset="0"/>
              </a:rPr>
              <a:t> below. </a:t>
            </a:r>
          </a:p>
        </p:txBody>
      </p:sp>
      <p:sp>
        <p:nvSpPr>
          <p:cNvPr id="7" name="Rectangle 6">
            <a:extLst>
              <a:ext uri="{FF2B5EF4-FFF2-40B4-BE49-F238E27FC236}">
                <a16:creationId xmlns="" xmlns:a16="http://schemas.microsoft.com/office/drawing/2014/main" id="{F14379F2-5CE8-9549-BAC1-34729FDBDB8B}"/>
              </a:ext>
            </a:extLst>
          </p:cNvPr>
          <p:cNvSpPr/>
          <p:nvPr/>
        </p:nvSpPr>
        <p:spPr>
          <a:xfrm>
            <a:off x="3654152" y="1869121"/>
            <a:ext cx="8303070" cy="3877985"/>
          </a:xfrm>
          <a:prstGeom prst="rect">
            <a:avLst/>
          </a:prstGeom>
        </p:spPr>
        <p:txBody>
          <a:bodyPr wrap="square">
            <a:spAutoFit/>
          </a:bodyPr>
          <a:lstStyle/>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get housing values, go to the ArcGIS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here</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to find median home values in the U.S. for the year 2017.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Type your location of interest into the search bar at the top left of the screen then use the </a:t>
            </a:r>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button in the upper left corner to zoom into the area.</a:t>
            </a:r>
          </a:p>
          <a:p>
            <a:pPr marL="342900" indent="-342900">
              <a:buFontTx/>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Click on a block to see the median home price in that block group for 2017.</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Now look at the </a:t>
            </a:r>
            <a:r>
              <a:rPr lang="en-US" dirty="0">
                <a:solidFill>
                  <a:srgbClr val="0070C0"/>
                </a:solidFill>
                <a:latin typeface="Calibri" panose="020F0502020204030204" pitchFamily="34" charset="0"/>
                <a:ea typeface="MS Mincho" panose="02020609040205080304" pitchFamily="49" charset="-128"/>
                <a:cs typeface="Calibri" panose="020F0502020204030204" pitchFamily="34" charset="0"/>
                <a:hlinkClick r:id="rId4">
                  <a:extLst>
                    <a:ext uri="{A12FA001-AC4F-418D-AE19-62706E023703}">
                      <ahyp:hlinkClr xmlns="" xmlns:ahyp="http://schemas.microsoft.com/office/drawing/2018/hyperlinkcolor" val="tx"/>
                    </a:ext>
                  </a:extLst>
                </a:hlinkClick>
              </a:rPr>
              <a:t>Surging Seas Risk Finder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website for your city, (Tacoma, WA shown here) and scroll down to see what areas are most at risk due to flooding. Note: be sure to click on “Buildings” and then “Homes” under the "What is at Risk?” section to see the correct map.  </a:t>
            </a:r>
          </a:p>
          <a:p>
            <a:pPr marL="342900" indent="-342900">
              <a:buAutoNum type="arabicPeriod"/>
            </a:pPr>
            <a:endParaRPr lang="en-US" sz="12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Compare these two maps and decide on a representative median home price to use in the analysis for estimating flood damages.</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9" name="Picture 8">
            <a:extLst>
              <a:ext uri="{FF2B5EF4-FFF2-40B4-BE49-F238E27FC236}">
                <a16:creationId xmlns="" xmlns:a16="http://schemas.microsoft.com/office/drawing/2014/main" id="{55371C04-2FB4-8046-A40B-E1515267C6AF}"/>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20298" y="4352822"/>
            <a:ext cx="3093308" cy="1970491"/>
          </a:xfrm>
          <a:prstGeom prst="rect">
            <a:avLst/>
          </a:prstGeom>
          <a:noFill/>
          <a:ln>
            <a:noFill/>
          </a:ln>
          <a:extLst>
            <a:ext uri="{FAA26D3D-D897-4be2-8F04-BA451C77F1D7}">
              <ma14:placeholderFlag xmlns:ma14="http://schemas.microsoft.com/office/mac/drawingml/2011/main"/>
            </a:ext>
          </a:extLst>
        </p:spPr>
      </p:pic>
      <p:sp>
        <p:nvSpPr>
          <p:cNvPr id="17" name="TextBox 16">
            <a:extLst>
              <a:ext uri="{FF2B5EF4-FFF2-40B4-BE49-F238E27FC236}">
                <a16:creationId xmlns="" xmlns:a16="http://schemas.microsoft.com/office/drawing/2014/main" id="{86419092-0FAF-094B-9577-C7161122343D}"/>
              </a:ext>
            </a:extLst>
          </p:cNvPr>
          <p:cNvSpPr txBox="1"/>
          <p:nvPr/>
        </p:nvSpPr>
        <p:spPr>
          <a:xfrm>
            <a:off x="234778" y="3992780"/>
            <a:ext cx="1599540" cy="307777"/>
          </a:xfrm>
          <a:prstGeom prst="rect">
            <a:avLst/>
          </a:prstGeom>
          <a:noFill/>
        </p:spPr>
        <p:txBody>
          <a:bodyPr wrap="none" rtlCol="0">
            <a:spAutoFit/>
          </a:bodyPr>
          <a:lstStyle/>
          <a:p>
            <a:r>
              <a:rPr lang="en-US" sz="1400" dirty="0"/>
              <a:t>Source: ESRI ArcGIS</a:t>
            </a:r>
          </a:p>
        </p:txBody>
      </p:sp>
      <p:sp>
        <p:nvSpPr>
          <p:cNvPr id="18" name="TextBox 17">
            <a:extLst>
              <a:ext uri="{FF2B5EF4-FFF2-40B4-BE49-F238E27FC236}">
                <a16:creationId xmlns="" xmlns:a16="http://schemas.microsoft.com/office/drawing/2014/main" id="{8572AEDD-6EDD-9549-8434-97E0298440BF}"/>
              </a:ext>
            </a:extLst>
          </p:cNvPr>
          <p:cNvSpPr txBox="1"/>
          <p:nvPr/>
        </p:nvSpPr>
        <p:spPr>
          <a:xfrm>
            <a:off x="234778" y="6371230"/>
            <a:ext cx="2728311" cy="307777"/>
          </a:xfrm>
          <a:prstGeom prst="rect">
            <a:avLst/>
          </a:prstGeom>
          <a:noFill/>
        </p:spPr>
        <p:txBody>
          <a:bodyPr wrap="none" rtlCol="0">
            <a:spAutoFit/>
          </a:bodyPr>
          <a:lstStyle/>
          <a:p>
            <a:r>
              <a:rPr lang="en-US" sz="1400" dirty="0"/>
              <a:t>Source: Climate Central Risk Finder</a:t>
            </a:r>
          </a:p>
        </p:txBody>
      </p:sp>
      <p:pic>
        <p:nvPicPr>
          <p:cNvPr id="6" name="Picture 5">
            <a:extLst>
              <a:ext uri="{FF2B5EF4-FFF2-40B4-BE49-F238E27FC236}">
                <a16:creationId xmlns="" xmlns:a16="http://schemas.microsoft.com/office/drawing/2014/main" id="{BFCC62DC-B576-544B-8793-E591AF7ED08E}"/>
              </a:ext>
            </a:extLst>
          </p:cNvPr>
          <p:cNvPicPr>
            <a:picLocks noChangeAspect="1"/>
          </p:cNvPicPr>
          <p:nvPr/>
        </p:nvPicPr>
        <p:blipFill>
          <a:blip r:embed="rId6"/>
          <a:stretch>
            <a:fillRect/>
          </a:stretch>
        </p:blipFill>
        <p:spPr>
          <a:xfrm>
            <a:off x="304800" y="1929430"/>
            <a:ext cx="3093308" cy="2052432"/>
          </a:xfrm>
          <a:prstGeom prst="rect">
            <a:avLst/>
          </a:prstGeom>
        </p:spPr>
      </p:pic>
      <p:cxnSp>
        <p:nvCxnSpPr>
          <p:cNvPr id="14" name="Straight Arrow Connector 13">
            <a:extLst>
              <a:ext uri="{FF2B5EF4-FFF2-40B4-BE49-F238E27FC236}">
                <a16:creationId xmlns="" xmlns:a16="http://schemas.microsoft.com/office/drawing/2014/main" id="{45E61B96-44A2-0147-BD26-55EEDC1F06C0}"/>
              </a:ext>
            </a:extLst>
          </p:cNvPr>
          <p:cNvCxnSpPr>
            <a:cxnSpLocks/>
          </p:cNvCxnSpPr>
          <p:nvPr/>
        </p:nvCxnSpPr>
        <p:spPr>
          <a:xfrm flipH="1" flipV="1">
            <a:off x="1445741" y="2075935"/>
            <a:ext cx="2208412" cy="879363"/>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 xmlns:a16="http://schemas.microsoft.com/office/drawing/2014/main" id="{A0F5C74B-702E-7D44-8814-B6C79195EBC7}"/>
              </a:ext>
            </a:extLst>
          </p:cNvPr>
          <p:cNvSpPr txBox="1"/>
          <p:nvPr/>
        </p:nvSpPr>
        <p:spPr>
          <a:xfrm>
            <a:off x="3762639" y="5853968"/>
            <a:ext cx="8109063"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a:t>
            </a:r>
            <a:r>
              <a:rPr lang="en-US" dirty="0"/>
              <a:t>: </a:t>
            </a:r>
            <a:r>
              <a:rPr lang="en-US" dirty="0" smtClean="0"/>
              <a:t>Think about or discuss </a:t>
            </a:r>
            <a:r>
              <a:rPr lang="en-US" dirty="0"/>
              <a:t>with a partner </a:t>
            </a:r>
            <a:r>
              <a:rPr lang="en-US" dirty="0" smtClean="0"/>
              <a:t>how </a:t>
            </a:r>
            <a:r>
              <a:rPr lang="en-US" dirty="0"/>
              <a:t>you decided on what home price to use for this analysis.</a:t>
            </a:r>
          </a:p>
        </p:txBody>
      </p:sp>
      <p:sp>
        <p:nvSpPr>
          <p:cNvPr id="3" name="Slide Number Placeholder 2">
            <a:extLst>
              <a:ext uri="{FF2B5EF4-FFF2-40B4-BE49-F238E27FC236}">
                <a16:creationId xmlns="" xmlns:a16="http://schemas.microsoft.com/office/drawing/2014/main" id="{FAAA2547-6DFD-FC48-B555-26AFF8A0D880}"/>
              </a:ext>
            </a:extLst>
          </p:cNvPr>
          <p:cNvSpPr>
            <a:spLocks noGrp="1"/>
          </p:cNvSpPr>
          <p:nvPr>
            <p:ph type="sldNum" sz="quarter" idx="12"/>
          </p:nvPr>
        </p:nvSpPr>
        <p:spPr>
          <a:xfrm>
            <a:off x="9448800" y="6468788"/>
            <a:ext cx="2743200" cy="365125"/>
          </a:xfrm>
        </p:spPr>
        <p:txBody>
          <a:bodyPr/>
          <a:lstStyle/>
          <a:p>
            <a:fld id="{28DE8CCF-C11A-0949-8C31-4D223438836F}" type="slidenum">
              <a:rPr lang="en-US" smtClean="0"/>
              <a:t>8</a:t>
            </a:fld>
            <a:endParaRPr lang="en-US" dirty="0"/>
          </a:p>
        </p:txBody>
      </p:sp>
    </p:spTree>
    <p:extLst>
      <p:ext uri="{BB962C8B-B14F-4D97-AF65-F5344CB8AC3E}">
        <p14:creationId xmlns:p14="http://schemas.microsoft.com/office/powerpoint/2010/main" val="360686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I: Calculating the Marginal Damage Cost of Flooding</a:t>
            </a:r>
          </a:p>
        </p:txBody>
      </p:sp>
      <p:sp>
        <p:nvSpPr>
          <p:cNvPr id="11" name="Rectangle 10">
            <a:extLst>
              <a:ext uri="{FF2B5EF4-FFF2-40B4-BE49-F238E27FC236}">
                <a16:creationId xmlns="" xmlns:a16="http://schemas.microsoft.com/office/drawing/2014/main" id="{E950B258-8D63-3A4A-8F67-32F28AEDAA36}"/>
              </a:ext>
            </a:extLst>
          </p:cNvPr>
          <p:cNvSpPr/>
          <p:nvPr/>
        </p:nvSpPr>
        <p:spPr>
          <a:xfrm>
            <a:off x="6571488" y="2258546"/>
            <a:ext cx="5278482" cy="1915909"/>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Look Table 1 to see the total number of homes that will be exposed at each level of flooding in your region*.</a:t>
            </a:r>
          </a:p>
          <a:p>
            <a:pPr marL="342900" indent="-342900">
              <a:buAutoNum type="arabicPeriod"/>
            </a:pPr>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Use the median housing price you decided on from the previous slide and </a:t>
            </a:r>
            <a:r>
              <a:rPr lang="en-US" dirty="0">
                <a:solidFill>
                  <a:srgbClr val="FF0000"/>
                </a:solidFill>
                <a:latin typeface="Calibri" panose="020F0502020204030204" pitchFamily="34" charset="0"/>
                <a:cs typeface="Calibri" panose="020F0502020204030204" pitchFamily="34" charset="0"/>
              </a:rPr>
              <a:t>double click on cell D3. Type the value into your Excel spreadsheet and hit ‘enter’.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p>
        </p:txBody>
      </p:sp>
      <p:sp>
        <p:nvSpPr>
          <p:cNvPr id="21" name="Rectangle 20">
            <a:extLst>
              <a:ext uri="{FF2B5EF4-FFF2-40B4-BE49-F238E27FC236}">
                <a16:creationId xmlns="" xmlns:a16="http://schemas.microsoft.com/office/drawing/2014/main" id="{1ECCFA34-469C-5B4B-B245-921177754E43}"/>
              </a:ext>
            </a:extLst>
          </p:cNvPr>
          <p:cNvSpPr/>
          <p:nvPr/>
        </p:nvSpPr>
        <p:spPr>
          <a:xfrm>
            <a:off x="6571488" y="4330208"/>
            <a:ext cx="5169408" cy="1477328"/>
          </a:xfrm>
          <a:prstGeom prst="rect">
            <a:avLst/>
          </a:prstGeom>
          <a:noFill/>
          <a:ln w="635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Notice Columns C and D in Table 1 populate with the total property damages at each flood level, which is calculated by multiplying the number of houses exposed (Column B) by the median home value you just typed in to get the total damage costs.</a:t>
            </a:r>
          </a:p>
        </p:txBody>
      </p:sp>
      <p:sp>
        <p:nvSpPr>
          <p:cNvPr id="4" name="TextBox 3">
            <a:extLst>
              <a:ext uri="{FF2B5EF4-FFF2-40B4-BE49-F238E27FC236}">
                <a16:creationId xmlns="" xmlns:a16="http://schemas.microsoft.com/office/drawing/2014/main" id="{CF83D0F8-0C30-7D41-B8A8-DBD538C91C4E}"/>
              </a:ext>
            </a:extLst>
          </p:cNvPr>
          <p:cNvSpPr txBox="1"/>
          <p:nvPr/>
        </p:nvSpPr>
        <p:spPr>
          <a:xfrm>
            <a:off x="197872" y="6203162"/>
            <a:ext cx="10987211" cy="523220"/>
          </a:xfrm>
          <a:prstGeom prst="rect">
            <a:avLst/>
          </a:prstGeom>
          <a:noFill/>
        </p:spPr>
        <p:txBody>
          <a:bodyPr wrap="square" rtlCol="0">
            <a:spAutoFit/>
          </a:bodyPr>
          <a:lstStyle/>
          <a:p>
            <a:r>
              <a:rPr lang="en-US" sz="1400" dirty="0"/>
              <a:t>*Housing data displayed here is sourced from: Climate Central (2014). Sea level rise and coastal flood exposure in Tacoma, WA, in Surging Seas Risk Finder. Retrieved from </a:t>
            </a:r>
            <a:r>
              <a:rPr lang="en-US" sz="1400" dirty="0" err="1"/>
              <a:t>ssrf.climatecentral.org</a:t>
            </a:r>
            <a:r>
              <a:rPr lang="en-US" sz="1400" dirty="0"/>
              <a:t>/#p=</a:t>
            </a:r>
            <a:r>
              <a:rPr lang="en-US" sz="1400" dirty="0" err="1"/>
              <a:t>L&amp;state</a:t>
            </a:r>
            <a:r>
              <a:rPr lang="en-US" sz="1400" dirty="0"/>
              <a:t>=</a:t>
            </a:r>
            <a:r>
              <a:rPr lang="en-US" sz="1400" dirty="0" err="1"/>
              <a:t>Washington&amp;location</a:t>
            </a:r>
            <a:r>
              <a:rPr lang="en-US" sz="1400" dirty="0"/>
              <a:t>=WA_Town_5370000</a:t>
            </a:r>
          </a:p>
        </p:txBody>
      </p:sp>
      <p:sp>
        <p:nvSpPr>
          <p:cNvPr id="3" name="Slide Number Placeholder 2">
            <a:extLst>
              <a:ext uri="{FF2B5EF4-FFF2-40B4-BE49-F238E27FC236}">
                <a16:creationId xmlns="" xmlns:a16="http://schemas.microsoft.com/office/drawing/2014/main" id="{0C5E0E1C-1FA2-084B-AB79-38B089F91FD9}"/>
              </a:ext>
            </a:extLst>
          </p:cNvPr>
          <p:cNvSpPr>
            <a:spLocks noGrp="1"/>
          </p:cNvSpPr>
          <p:nvPr>
            <p:ph type="sldNum" sz="quarter" idx="12"/>
          </p:nvPr>
        </p:nvSpPr>
        <p:spPr>
          <a:xfrm>
            <a:off x="9435840" y="6492874"/>
            <a:ext cx="2743200" cy="365125"/>
          </a:xfrm>
        </p:spPr>
        <p:txBody>
          <a:bodyPr/>
          <a:lstStyle/>
          <a:p>
            <a:fld id="{28DE8CCF-C11A-0949-8C31-4D223438836F}" type="slidenum">
              <a:rPr lang="en-US" smtClean="0"/>
              <a:t>9</a:t>
            </a:fld>
            <a:endParaRPr lang="en-US" dirty="0"/>
          </a:p>
        </p:txBody>
      </p:sp>
      <p:sp>
        <p:nvSpPr>
          <p:cNvPr id="12" name="Rectangle 11">
            <a:extLst>
              <a:ext uri="{FF2B5EF4-FFF2-40B4-BE49-F238E27FC236}">
                <a16:creationId xmlns="" xmlns:a16="http://schemas.microsoft.com/office/drawing/2014/main" id="{00C8D481-948A-8940-9577-B9B83AFC7E50}"/>
              </a:ext>
            </a:extLst>
          </p:cNvPr>
          <p:cNvSpPr/>
          <p:nvPr/>
        </p:nvSpPr>
        <p:spPr>
          <a:xfrm>
            <a:off x="234448" y="966682"/>
            <a:ext cx="11652422" cy="646331"/>
          </a:xfrm>
          <a:prstGeom prst="rect">
            <a:avLst/>
          </a:prstGeom>
          <a:ln>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an median housing price, you will use this data to calculate the damages from flooding in your region based on the number of homes that will be impacted at various flood levels.</a:t>
            </a:r>
          </a:p>
        </p:txBody>
      </p:sp>
      <p:sp>
        <p:nvSpPr>
          <p:cNvPr id="15" name="TextBox 14">
            <a:extLst>
              <a:ext uri="{FF2B5EF4-FFF2-40B4-BE49-F238E27FC236}">
                <a16:creationId xmlns="" xmlns:a16="http://schemas.microsoft.com/office/drawing/2014/main" id="{839D9883-24A0-5047-94C5-CF2A236B6FED}"/>
              </a:ext>
            </a:extLst>
          </p:cNvPr>
          <p:cNvSpPr txBox="1"/>
          <p:nvPr/>
        </p:nvSpPr>
        <p:spPr>
          <a:xfrm>
            <a:off x="234448" y="1744933"/>
            <a:ext cx="11208453" cy="369332"/>
          </a:xfrm>
          <a:prstGeom prst="rect">
            <a:avLst/>
          </a:prstGeom>
          <a:noFill/>
        </p:spPr>
        <p:txBody>
          <a:bodyPr wrap="none" rtlCol="0">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get started, open the Excel file for “CGI SLR Module”, then click on the tab for “Part 1: MD Tables” at the bottom.</a:t>
            </a:r>
          </a:p>
        </p:txBody>
      </p:sp>
      <p:pic>
        <p:nvPicPr>
          <p:cNvPr id="18" name="Picture 17">
            <a:extLst>
              <a:ext uri="{FF2B5EF4-FFF2-40B4-BE49-F238E27FC236}">
                <a16:creationId xmlns="" xmlns:a16="http://schemas.microsoft.com/office/drawing/2014/main" id="{DC4D6F89-8F1D-344A-8C8F-95DB5156EA32}"/>
              </a:ext>
            </a:extLst>
          </p:cNvPr>
          <p:cNvPicPr>
            <a:picLocks noChangeAspect="1"/>
          </p:cNvPicPr>
          <p:nvPr/>
        </p:nvPicPr>
        <p:blipFill>
          <a:blip r:embed="rId3"/>
          <a:stretch>
            <a:fillRect/>
          </a:stretch>
        </p:blipFill>
        <p:spPr>
          <a:xfrm>
            <a:off x="305129" y="2272537"/>
            <a:ext cx="6026820" cy="840951"/>
          </a:xfrm>
          <a:prstGeom prst="rect">
            <a:avLst/>
          </a:prstGeom>
        </p:spPr>
      </p:pic>
      <p:cxnSp>
        <p:nvCxnSpPr>
          <p:cNvPr id="13" name="Straight Arrow Connector 12">
            <a:extLst>
              <a:ext uri="{FF2B5EF4-FFF2-40B4-BE49-F238E27FC236}">
                <a16:creationId xmlns="" xmlns:a16="http://schemas.microsoft.com/office/drawing/2014/main" id="{E141227E-D2E5-D84E-B85B-571FAC8AA98C}"/>
              </a:ext>
            </a:extLst>
          </p:cNvPr>
          <p:cNvCxnSpPr>
            <a:cxnSpLocks/>
          </p:cNvCxnSpPr>
          <p:nvPr/>
        </p:nvCxnSpPr>
        <p:spPr>
          <a:xfrm flipH="1" flipV="1">
            <a:off x="4295274" y="2919612"/>
            <a:ext cx="2239316" cy="452841"/>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 xmlns:a16="http://schemas.microsoft.com/office/drawing/2014/main" id="{393EA19A-A69C-D84B-A68E-101B4F90F054}"/>
              </a:ext>
            </a:extLst>
          </p:cNvPr>
          <p:cNvPicPr>
            <a:picLocks noChangeAspect="1"/>
          </p:cNvPicPr>
          <p:nvPr/>
        </p:nvPicPr>
        <p:blipFill>
          <a:blip r:embed="rId4"/>
          <a:stretch>
            <a:fillRect/>
          </a:stretch>
        </p:blipFill>
        <p:spPr>
          <a:xfrm>
            <a:off x="305129" y="3372453"/>
            <a:ext cx="6026820" cy="2794361"/>
          </a:xfrm>
          <a:prstGeom prst="rect">
            <a:avLst/>
          </a:prstGeom>
        </p:spPr>
      </p:pic>
    </p:spTree>
    <p:extLst>
      <p:ext uri="{BB962C8B-B14F-4D97-AF65-F5344CB8AC3E}">
        <p14:creationId xmlns:p14="http://schemas.microsoft.com/office/powerpoint/2010/main" val="21378407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23619</TotalTime>
  <Words>2230</Words>
  <Application>Microsoft Macintosh PowerPoint</Application>
  <PresentationFormat>Custom</PresentationFormat>
  <Paragraphs>163</Paragraphs>
  <Slides>14</Slides>
  <Notes>10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Polar Ice melt  and Sea Level Rise</vt:lpstr>
      <vt:lpstr>Learning Objectives and Module Overview</vt:lpstr>
      <vt:lpstr>Learning Objectives and Module Overview</vt:lpstr>
      <vt:lpstr>Storm Surge</vt:lpstr>
      <vt:lpstr>Storm Surge</vt:lpstr>
      <vt:lpstr>Local Sea Level Rise Impacts</vt:lpstr>
      <vt:lpstr>Local Sea Level Rise Impacts</vt:lpstr>
      <vt:lpstr>Part I: Estimating Home Values in Flood Prone Areas</vt:lpstr>
      <vt:lpstr>Part I: Calculating the Marginal Damage Cost of Flooding</vt:lpstr>
      <vt:lpstr>Part I: Calculating Marginal Damage Costs from Flooding</vt:lpstr>
      <vt:lpstr>Part I: Calculating Marginal Damage Costs from Flooding</vt:lpstr>
      <vt:lpstr>Part 1: Calculating Expected Damages from Flooding </vt:lpstr>
      <vt:lpstr>Part 1: Calculating Expected Damages from Flooding </vt:lpstr>
      <vt:lpstr>Part 1: Calculating Expected Damages from Flooding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Penny Rowe</cp:lastModifiedBy>
  <cp:revision>371</cp:revision>
  <dcterms:created xsi:type="dcterms:W3CDTF">2019-06-04T19:44:57Z</dcterms:created>
  <dcterms:modified xsi:type="dcterms:W3CDTF">2020-03-31T18:12:47Z</dcterms:modified>
</cp:coreProperties>
</file>

<file path=docProps/thumbnail.jpeg>
</file>